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56" r:id="rId2"/>
    <p:sldId id="299" r:id="rId3"/>
    <p:sldId id="323" r:id="rId4"/>
    <p:sldId id="324" r:id="rId5"/>
    <p:sldId id="322" r:id="rId6"/>
    <p:sldId id="325" r:id="rId7"/>
    <p:sldId id="326" r:id="rId8"/>
    <p:sldId id="327" r:id="rId9"/>
    <p:sldId id="328" r:id="rId10"/>
    <p:sldId id="321" r:id="rId11"/>
    <p:sldId id="332" r:id="rId12"/>
    <p:sldId id="329" r:id="rId13"/>
    <p:sldId id="320" r:id="rId14"/>
    <p:sldId id="319" r:id="rId15"/>
    <p:sldId id="273"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73" autoAdjust="0"/>
  </p:normalViewPr>
  <p:slideViewPr>
    <p:cSldViewPr snapToGrid="0">
      <p:cViewPr varScale="1">
        <p:scale>
          <a:sx n="110" d="100"/>
          <a:sy n="110" d="100"/>
        </p:scale>
        <p:origin x="492" y="102"/>
      </p:cViewPr>
      <p:guideLst/>
    </p:cSldViewPr>
  </p:slideViewPr>
  <p:outlineViewPr>
    <p:cViewPr>
      <p:scale>
        <a:sx n="33" d="100"/>
        <a:sy n="33" d="100"/>
      </p:scale>
      <p:origin x="0" y="-7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36A2F-9504-45BE-BF72-6E34C2DA1026}" type="datetimeFigureOut">
              <a:rPr lang="de-DE" smtClean="0"/>
              <a:t>09.09.2019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C6B27-431B-490D-B4D5-6EC1FCB16A52}" type="slidenum">
              <a:rPr lang="de-DE" smtClean="0"/>
              <a:t>‹Nr.›</a:t>
            </a:fld>
            <a:endParaRPr lang="de-DE"/>
          </a:p>
        </p:txBody>
      </p:sp>
    </p:spTree>
    <p:extLst>
      <p:ext uri="{BB962C8B-B14F-4D97-AF65-F5344CB8AC3E}">
        <p14:creationId xmlns:p14="http://schemas.microsoft.com/office/powerpoint/2010/main" val="416255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htwinkliges Dreieck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5" name="Gruppieren 15"/>
          <p:cNvGrpSpPr>
            <a:grpSpLocks/>
          </p:cNvGrpSpPr>
          <p:nvPr/>
        </p:nvGrpSpPr>
        <p:grpSpPr bwMode="auto">
          <a:xfrm>
            <a:off x="-4233" y="4953000"/>
            <a:ext cx="12196233" cy="1911350"/>
            <a:chOff x="-3765" y="4832896"/>
            <a:chExt cx="9147765" cy="2032192"/>
          </a:xfrm>
        </p:grpSpPr>
        <p:sp>
          <p:nvSpPr>
            <p:cNvPr id="6" name="Freihand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7" name="Freihand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8" name="Freihand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 name="Gerade Verbindung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el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de-DE"/>
              <a:t>Titelmasterformat durch Klicken bearbeiten</a:t>
            </a:r>
            <a:endParaRPr lang="en-US"/>
          </a:p>
        </p:txBody>
      </p:sp>
      <p:sp>
        <p:nvSpPr>
          <p:cNvPr id="17" name="Untertitel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a:t>Formatvorlage des Untertitelmasters durch Klicken bearbeiten</a:t>
            </a:r>
            <a:endParaRPr lang="en-US"/>
          </a:p>
        </p:txBody>
      </p:sp>
      <p:sp>
        <p:nvSpPr>
          <p:cNvPr id="11" name="Datumsplatzhalter 29"/>
          <p:cNvSpPr>
            <a:spLocks noGrp="1"/>
          </p:cNvSpPr>
          <p:nvPr>
            <p:ph type="dt" sz="half" idx="10"/>
          </p:nvPr>
        </p:nvSpPr>
        <p:spPr/>
        <p:txBody>
          <a:bodyPr/>
          <a:lstStyle>
            <a:lvl1pPr>
              <a:defRPr>
                <a:solidFill>
                  <a:srgbClr val="FFFFFF"/>
                </a:solidFill>
              </a:defRPr>
            </a:lvl1pPr>
            <a:extLst/>
          </a:lstStyle>
          <a:p>
            <a:fld id="{927A660F-BC7F-41EE-AEC4-2D63ED9D69E7}" type="datetime1">
              <a:rPr lang="de-DE" smtClean="0"/>
              <a:t>09.09.2019</a:t>
            </a:fld>
            <a:endParaRPr lang="de-DE"/>
          </a:p>
        </p:txBody>
      </p:sp>
      <p:sp>
        <p:nvSpPr>
          <p:cNvPr id="12" name="Fußzeilenplatzhalter 18"/>
          <p:cNvSpPr>
            <a:spLocks noGrp="1"/>
          </p:cNvSpPr>
          <p:nvPr>
            <p:ph type="ftr" sz="quarter" idx="11"/>
          </p:nvPr>
        </p:nvSpPr>
        <p:spPr/>
        <p:txBody>
          <a:bodyPr/>
          <a:lstStyle>
            <a:lvl1pPr>
              <a:defRPr>
                <a:solidFill>
                  <a:schemeClr val="accent1">
                    <a:tint val="20000"/>
                  </a:schemeClr>
                </a:solidFill>
              </a:defRPr>
            </a:lvl1pPr>
            <a:extLst/>
          </a:lstStyle>
          <a:p>
            <a:endParaRPr lang="de-DE"/>
          </a:p>
        </p:txBody>
      </p:sp>
      <p:sp>
        <p:nvSpPr>
          <p:cNvPr id="13" name="Foliennummernplatzhalter 26"/>
          <p:cNvSpPr>
            <a:spLocks noGrp="1"/>
          </p:cNvSpPr>
          <p:nvPr>
            <p:ph type="sldNum" sz="quarter" idx="12"/>
          </p:nvPr>
        </p:nvSpPr>
        <p:spPr>
          <a:xfrm>
            <a:off x="10704513" y="6408739"/>
            <a:ext cx="1313921" cy="365125"/>
          </a:xfrm>
        </p:spPr>
        <p:txBody>
          <a:bodyPr/>
          <a:lstStyle>
            <a:lvl1pPr>
              <a:defRPr>
                <a:solidFill>
                  <a:srgbClr val="FFFFFF"/>
                </a:solidFill>
              </a:defRPr>
            </a:lvl1pPr>
            <a:extLst/>
          </a:lstStyle>
          <a:p>
            <a:fld id="{AC25F7A5-7F12-4557-A0F1-044CE0223A01}" type="slidenum">
              <a:rPr lang="de-DE" smtClean="0"/>
              <a:t>‹Nr.›</a:t>
            </a:fld>
            <a:endParaRPr lang="de-DE"/>
          </a:p>
        </p:txBody>
      </p:sp>
    </p:spTree>
    <p:extLst>
      <p:ext uri="{BB962C8B-B14F-4D97-AF65-F5344CB8AC3E}">
        <p14:creationId xmlns:p14="http://schemas.microsoft.com/office/powerpoint/2010/main" val="16812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a:xfrm>
            <a:off x="609600" y="1481330"/>
            <a:ext cx="10972800" cy="4386071"/>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9"/>
          <p:cNvSpPr>
            <a:spLocks noGrp="1"/>
          </p:cNvSpPr>
          <p:nvPr>
            <p:ph type="dt" sz="half" idx="10"/>
          </p:nvPr>
        </p:nvSpPr>
        <p:spPr/>
        <p:txBody>
          <a:bodyPr/>
          <a:lstStyle>
            <a:lvl1pPr>
              <a:defRPr/>
            </a:lvl1pPr>
          </a:lstStyle>
          <a:p>
            <a:fld id="{EDF395AA-C0AA-4D5C-A02D-3C11D6E32BAF}" type="datetime1">
              <a:rPr lang="de-DE" smtClean="0"/>
              <a:t>09.09.2019</a:t>
            </a:fld>
            <a:endParaRPr lang="de-DE"/>
          </a:p>
        </p:txBody>
      </p:sp>
      <p:sp>
        <p:nvSpPr>
          <p:cNvPr id="5" name="Fußzeilenplatzhalter 21"/>
          <p:cNvSpPr>
            <a:spLocks noGrp="1"/>
          </p:cNvSpPr>
          <p:nvPr>
            <p:ph type="ftr" sz="quarter" idx="11"/>
          </p:nvPr>
        </p:nvSpPr>
        <p:spPr/>
        <p:txBody>
          <a:bodyPr/>
          <a:lstStyle>
            <a:lvl1pPr>
              <a:defRPr/>
            </a:lvl1pPr>
          </a:lstStyle>
          <a:p>
            <a:endParaRPr lang="de-DE"/>
          </a:p>
        </p:txBody>
      </p:sp>
      <p:sp>
        <p:nvSpPr>
          <p:cNvPr id="6" name="Foliennummernplatzhalter 17"/>
          <p:cNvSpPr>
            <a:spLocks noGrp="1"/>
          </p:cNvSpPr>
          <p:nvPr>
            <p:ph type="sldNum" sz="quarter" idx="12"/>
          </p:nvPr>
        </p:nvSpPr>
        <p:spPr/>
        <p:txBody>
          <a:bodyPr/>
          <a:lstStyle>
            <a:lvl1pPr>
              <a:defRPr/>
            </a:lvl1pPr>
          </a:lstStyle>
          <a:p>
            <a:fld id="{AC25F7A5-7F12-4557-A0F1-044CE0223A01}" type="slidenum">
              <a:rPr lang="de-DE" smtClean="0"/>
              <a:t>‹Nr.›</a:t>
            </a:fld>
            <a:endParaRPr lang="de-DE"/>
          </a:p>
        </p:txBody>
      </p:sp>
    </p:spTree>
    <p:extLst>
      <p:ext uri="{BB962C8B-B14F-4D97-AF65-F5344CB8AC3E}">
        <p14:creationId xmlns:p14="http://schemas.microsoft.com/office/powerpoint/2010/main" val="131129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125351" y="274641"/>
            <a:ext cx="2369960" cy="5592761"/>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609600" y="274641"/>
            <a:ext cx="8432800" cy="559276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9"/>
          <p:cNvSpPr>
            <a:spLocks noGrp="1"/>
          </p:cNvSpPr>
          <p:nvPr>
            <p:ph type="dt" sz="half" idx="10"/>
          </p:nvPr>
        </p:nvSpPr>
        <p:spPr/>
        <p:txBody>
          <a:bodyPr/>
          <a:lstStyle>
            <a:lvl1pPr>
              <a:defRPr/>
            </a:lvl1pPr>
          </a:lstStyle>
          <a:p>
            <a:fld id="{61592168-C883-4B9D-9910-2A073501C453}" type="datetime1">
              <a:rPr lang="de-DE" smtClean="0"/>
              <a:t>09.09.2019</a:t>
            </a:fld>
            <a:endParaRPr lang="de-DE"/>
          </a:p>
        </p:txBody>
      </p:sp>
      <p:sp>
        <p:nvSpPr>
          <p:cNvPr id="5" name="Fußzeilenplatzhalter 21"/>
          <p:cNvSpPr>
            <a:spLocks noGrp="1"/>
          </p:cNvSpPr>
          <p:nvPr>
            <p:ph type="ftr" sz="quarter" idx="11"/>
          </p:nvPr>
        </p:nvSpPr>
        <p:spPr/>
        <p:txBody>
          <a:bodyPr/>
          <a:lstStyle>
            <a:lvl1pPr>
              <a:defRPr/>
            </a:lvl1pPr>
          </a:lstStyle>
          <a:p>
            <a:endParaRPr lang="de-DE"/>
          </a:p>
        </p:txBody>
      </p:sp>
      <p:sp>
        <p:nvSpPr>
          <p:cNvPr id="6" name="Foliennummernplatzhalter 17"/>
          <p:cNvSpPr>
            <a:spLocks noGrp="1"/>
          </p:cNvSpPr>
          <p:nvPr>
            <p:ph type="sldNum" sz="quarter" idx="12"/>
          </p:nvPr>
        </p:nvSpPr>
        <p:spPr/>
        <p:txBody>
          <a:bodyPr/>
          <a:lstStyle>
            <a:lvl1pPr>
              <a:defRPr/>
            </a:lvl1pPr>
          </a:lstStyle>
          <a:p>
            <a:fld id="{AC25F7A5-7F12-4557-A0F1-044CE0223A01}" type="slidenum">
              <a:rPr lang="de-DE" smtClean="0"/>
              <a:t>‹Nr.›</a:t>
            </a:fld>
            <a:endParaRPr lang="de-DE"/>
          </a:p>
        </p:txBody>
      </p:sp>
    </p:spTree>
    <p:extLst>
      <p:ext uri="{BB962C8B-B14F-4D97-AF65-F5344CB8AC3E}">
        <p14:creationId xmlns:p14="http://schemas.microsoft.com/office/powerpoint/2010/main" val="224228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Titel 6"/>
          <p:cNvSpPr>
            <a:spLocks noGrp="1"/>
          </p:cNvSpPr>
          <p:nvPr>
            <p:ph type="title"/>
          </p:nvPr>
        </p:nvSpPr>
        <p:spPr/>
        <p:txBody>
          <a:bodyPr rtlCol="0"/>
          <a:lstStyle/>
          <a:p>
            <a:r>
              <a:rPr lang="de-DE"/>
              <a:t>Titelmasterformat durch Klicken bearbeiten</a:t>
            </a:r>
            <a:endParaRPr lang="en-US"/>
          </a:p>
        </p:txBody>
      </p:sp>
      <p:sp>
        <p:nvSpPr>
          <p:cNvPr id="4" name="Datumsplatzhalter 9"/>
          <p:cNvSpPr>
            <a:spLocks noGrp="1"/>
          </p:cNvSpPr>
          <p:nvPr>
            <p:ph type="dt" sz="half" idx="10"/>
          </p:nvPr>
        </p:nvSpPr>
        <p:spPr/>
        <p:txBody>
          <a:bodyPr/>
          <a:lstStyle>
            <a:lvl1pPr>
              <a:defRPr/>
            </a:lvl1pPr>
          </a:lstStyle>
          <a:p>
            <a:fld id="{CEDE2DBE-47F7-4E29-BBD8-B051CCB6101D}" type="datetime1">
              <a:rPr lang="de-DE" smtClean="0"/>
              <a:t>09.09.2019</a:t>
            </a:fld>
            <a:endParaRPr lang="de-DE"/>
          </a:p>
        </p:txBody>
      </p:sp>
      <p:sp>
        <p:nvSpPr>
          <p:cNvPr id="5" name="Fußzeilenplatzhalter 21"/>
          <p:cNvSpPr>
            <a:spLocks noGrp="1"/>
          </p:cNvSpPr>
          <p:nvPr>
            <p:ph type="ftr" sz="quarter" idx="11"/>
          </p:nvPr>
        </p:nvSpPr>
        <p:spPr/>
        <p:txBody>
          <a:bodyPr/>
          <a:lstStyle>
            <a:lvl1pPr>
              <a:defRPr/>
            </a:lvl1pPr>
          </a:lstStyle>
          <a:p>
            <a:endParaRPr lang="de-DE"/>
          </a:p>
        </p:txBody>
      </p:sp>
      <p:sp>
        <p:nvSpPr>
          <p:cNvPr id="6" name="Foliennummernplatzhalter 17"/>
          <p:cNvSpPr>
            <a:spLocks noGrp="1"/>
          </p:cNvSpPr>
          <p:nvPr>
            <p:ph type="sldNum" sz="quarter" idx="12"/>
          </p:nvPr>
        </p:nvSpPr>
        <p:spPr>
          <a:xfrm>
            <a:off x="10992545" y="6408739"/>
            <a:ext cx="1025889" cy="365125"/>
          </a:xfrm>
        </p:spPr>
        <p:txBody>
          <a:bodyPr/>
          <a:lstStyle>
            <a:lvl1pPr>
              <a:defRPr sz="1000"/>
            </a:lvl1pPr>
          </a:lstStyle>
          <a:p>
            <a:fld id="{AC25F7A5-7F12-4557-A0F1-044CE0223A01}" type="slidenum">
              <a:rPr lang="de-DE" smtClean="0"/>
              <a:pPr/>
              <a:t>‹Nr.›</a:t>
            </a:fld>
            <a:r>
              <a:rPr lang="de-DE" dirty="0"/>
              <a:t>/13</a:t>
            </a:r>
          </a:p>
        </p:txBody>
      </p:sp>
    </p:spTree>
    <p:extLst>
      <p:ext uri="{BB962C8B-B14F-4D97-AF65-F5344CB8AC3E}">
        <p14:creationId xmlns:p14="http://schemas.microsoft.com/office/powerpoint/2010/main" val="301129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1"/>
      </p:bgRef>
    </p:bg>
    <p:spTree>
      <p:nvGrpSpPr>
        <p:cNvPr id="1" name=""/>
        <p:cNvGrpSpPr/>
        <p:nvPr/>
      </p:nvGrpSpPr>
      <p:grpSpPr>
        <a:xfrm>
          <a:off x="0" y="0"/>
          <a:ext cx="0" cy="0"/>
          <a:chOff x="0" y="0"/>
          <a:chExt cx="0" cy="0"/>
        </a:xfrm>
      </p:grpSpPr>
      <p:sp>
        <p:nvSpPr>
          <p:cNvPr id="4" name="Eingekerbter Richtungspfeil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5" name="Eingekerbter Richtungspfeil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2" name="Titel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de-DE"/>
              <a:t>Titelmasterformat durch Klicken bearbeiten</a:t>
            </a:r>
            <a:endParaRPr lang="en-US"/>
          </a:p>
        </p:txBody>
      </p:sp>
      <p:sp>
        <p:nvSpPr>
          <p:cNvPr id="3" name="Textplatzhalt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a:t>Textmasterformat bearbeiten</a:t>
            </a:r>
          </a:p>
        </p:txBody>
      </p:sp>
      <p:sp>
        <p:nvSpPr>
          <p:cNvPr id="6" name="Datumsplatzhalter 3"/>
          <p:cNvSpPr>
            <a:spLocks noGrp="1"/>
          </p:cNvSpPr>
          <p:nvPr>
            <p:ph type="dt" sz="half" idx="10"/>
          </p:nvPr>
        </p:nvSpPr>
        <p:spPr/>
        <p:txBody>
          <a:bodyPr/>
          <a:lstStyle>
            <a:lvl1pPr>
              <a:defRPr/>
            </a:lvl1pPr>
            <a:extLst/>
          </a:lstStyle>
          <a:p>
            <a:fld id="{33952270-3B71-4ACB-955F-C2DE2B3644A8}" type="datetime1">
              <a:rPr lang="de-DE" smtClean="0"/>
              <a:t>09.09.2019</a:t>
            </a:fld>
            <a:endParaRPr lang="de-DE"/>
          </a:p>
        </p:txBody>
      </p:sp>
      <p:sp>
        <p:nvSpPr>
          <p:cNvPr id="7" name="Fußzeilenplatzhalter 4"/>
          <p:cNvSpPr>
            <a:spLocks noGrp="1"/>
          </p:cNvSpPr>
          <p:nvPr>
            <p:ph type="ftr" sz="quarter" idx="11"/>
          </p:nvPr>
        </p:nvSpPr>
        <p:spPr/>
        <p:txBody>
          <a:bodyPr/>
          <a:lstStyle>
            <a:lvl1pPr>
              <a:defRPr/>
            </a:lvl1pPr>
            <a:extLst/>
          </a:lstStyle>
          <a:p>
            <a:endParaRPr lang="de-DE"/>
          </a:p>
        </p:txBody>
      </p:sp>
      <p:sp>
        <p:nvSpPr>
          <p:cNvPr id="8" name="Foliennummernplatzhalter 5"/>
          <p:cNvSpPr>
            <a:spLocks noGrp="1"/>
          </p:cNvSpPr>
          <p:nvPr>
            <p:ph type="sldNum" sz="quarter" idx="12"/>
          </p:nvPr>
        </p:nvSpPr>
        <p:spPr/>
        <p:txBody>
          <a:bodyPr/>
          <a:lstStyle>
            <a:lvl1pPr>
              <a:defRPr/>
            </a:lvl1pPr>
            <a:extLst/>
          </a:lstStyle>
          <a:p>
            <a:fld id="{AC25F7A5-7F12-4557-A0F1-044CE0223A01}" type="slidenum">
              <a:rPr lang="de-DE" smtClean="0"/>
              <a:t>‹Nr.›</a:t>
            </a:fld>
            <a:endParaRPr lang="de-DE"/>
          </a:p>
        </p:txBody>
      </p:sp>
    </p:spTree>
    <p:extLst>
      <p:ext uri="{BB962C8B-B14F-4D97-AF65-F5344CB8AC3E}">
        <p14:creationId xmlns:p14="http://schemas.microsoft.com/office/powerpoint/2010/main" val="37415474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tx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1481329"/>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6197600" y="1481329"/>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Titel 7"/>
          <p:cNvSpPr>
            <a:spLocks noGrp="1"/>
          </p:cNvSpPr>
          <p:nvPr>
            <p:ph type="title"/>
          </p:nvPr>
        </p:nvSpPr>
        <p:spPr/>
        <p:txBody>
          <a:bodyPr rtlCol="0"/>
          <a:lstStyle>
            <a:lvl1pPr>
              <a:defRPr>
                <a:solidFill>
                  <a:schemeClr val="bg1"/>
                </a:solidFill>
              </a:defRPr>
            </a:lvl1pPr>
            <a:extLst/>
          </a:lstStyle>
          <a:p>
            <a:r>
              <a:rPr lang="de-DE"/>
              <a:t>Titelmasterformat durch Klicken bearbeiten</a:t>
            </a:r>
            <a:endParaRPr lang="en-US"/>
          </a:p>
        </p:txBody>
      </p:sp>
      <p:sp>
        <p:nvSpPr>
          <p:cNvPr id="5" name="Datumsplatzhalter 4"/>
          <p:cNvSpPr>
            <a:spLocks noGrp="1"/>
          </p:cNvSpPr>
          <p:nvPr>
            <p:ph type="dt" sz="half" idx="10"/>
          </p:nvPr>
        </p:nvSpPr>
        <p:spPr/>
        <p:txBody>
          <a:bodyPr/>
          <a:lstStyle>
            <a:lvl1pPr>
              <a:defRPr/>
            </a:lvl1pPr>
            <a:extLst/>
          </a:lstStyle>
          <a:p>
            <a:fld id="{11F5636C-2D00-4DB1-ABFE-BD40B028B478}" type="datetime1">
              <a:rPr lang="de-DE" smtClean="0"/>
              <a:t>09.09.2019</a:t>
            </a:fld>
            <a:endParaRPr lang="de-DE"/>
          </a:p>
        </p:txBody>
      </p:sp>
      <p:sp>
        <p:nvSpPr>
          <p:cNvPr id="6" name="Fußzeilenplatzhalter 5"/>
          <p:cNvSpPr>
            <a:spLocks noGrp="1"/>
          </p:cNvSpPr>
          <p:nvPr>
            <p:ph type="ftr" sz="quarter" idx="11"/>
          </p:nvPr>
        </p:nvSpPr>
        <p:spPr/>
        <p:txBody>
          <a:bodyPr/>
          <a:lstStyle>
            <a:lvl1pPr>
              <a:defRPr/>
            </a:lvl1pPr>
            <a:extLst/>
          </a:lstStyle>
          <a:p>
            <a:endParaRPr lang="de-DE"/>
          </a:p>
        </p:txBody>
      </p:sp>
      <p:sp>
        <p:nvSpPr>
          <p:cNvPr id="7" name="Foliennummernplatzhalter 6"/>
          <p:cNvSpPr>
            <a:spLocks noGrp="1"/>
          </p:cNvSpPr>
          <p:nvPr>
            <p:ph type="sldNum" sz="quarter" idx="12"/>
          </p:nvPr>
        </p:nvSpPr>
        <p:spPr/>
        <p:txBody>
          <a:bodyPr/>
          <a:lstStyle>
            <a:lvl1pPr>
              <a:defRPr/>
            </a:lvl1pPr>
            <a:extLst/>
          </a:lstStyle>
          <a:p>
            <a:fld id="{AC25F7A5-7F12-4557-A0F1-044CE0223A01}" type="slidenum">
              <a:rPr lang="de-DE" smtClean="0"/>
              <a:t>‹Nr.›</a:t>
            </a:fld>
            <a:endParaRPr lang="de-DE"/>
          </a:p>
        </p:txBody>
      </p:sp>
    </p:spTree>
    <p:extLst>
      <p:ext uri="{BB962C8B-B14F-4D97-AF65-F5344CB8AC3E}">
        <p14:creationId xmlns:p14="http://schemas.microsoft.com/office/powerpoint/2010/main" val="383835810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10972800" cy="1143000"/>
          </a:xfrm>
        </p:spPr>
        <p:txBody>
          <a:bodyPr/>
          <a:lstStyle>
            <a:lvl1pPr>
              <a:defRPr/>
            </a:lvl1pPr>
            <a:extLst/>
          </a:lstStyle>
          <a:p>
            <a:r>
              <a:rPr lang="de-DE"/>
              <a:t>Titelmasterformat durch Klicken bearbeiten</a:t>
            </a:r>
            <a:endParaRPr lang="en-US"/>
          </a:p>
        </p:txBody>
      </p:sp>
      <p:sp>
        <p:nvSpPr>
          <p:cNvPr id="3" name="Textplatzhalt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de-DE"/>
              <a:t>Textmasterformat bearbeiten</a:t>
            </a:r>
          </a:p>
        </p:txBody>
      </p:sp>
      <p:sp>
        <p:nvSpPr>
          <p:cNvPr id="4" name="Textplatzhalt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de-DE"/>
              <a:t>Textmasterformat bearbeiten</a:t>
            </a:r>
          </a:p>
        </p:txBody>
      </p:sp>
      <p:sp>
        <p:nvSpPr>
          <p:cNvPr id="5" name="Inhaltsplatzhalt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Inhaltsplatzhalt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lvl1pPr>
              <a:defRPr/>
            </a:lvl1pPr>
            <a:extLst/>
          </a:lstStyle>
          <a:p>
            <a:fld id="{2428CF32-6747-4127-A7CA-7602635C922A}" type="datetime1">
              <a:rPr lang="de-DE" smtClean="0"/>
              <a:t>09.09.2019</a:t>
            </a:fld>
            <a:endParaRPr lang="de-DE"/>
          </a:p>
        </p:txBody>
      </p:sp>
      <p:sp>
        <p:nvSpPr>
          <p:cNvPr id="8" name="Fußzeilenplatzhalter 7"/>
          <p:cNvSpPr>
            <a:spLocks noGrp="1"/>
          </p:cNvSpPr>
          <p:nvPr>
            <p:ph type="ftr" sz="quarter" idx="11"/>
          </p:nvPr>
        </p:nvSpPr>
        <p:spPr/>
        <p:txBody>
          <a:bodyPr/>
          <a:lstStyle>
            <a:lvl1pPr>
              <a:defRPr/>
            </a:lvl1pPr>
            <a:extLst/>
          </a:lstStyle>
          <a:p>
            <a:endParaRPr lang="de-DE"/>
          </a:p>
        </p:txBody>
      </p:sp>
      <p:sp>
        <p:nvSpPr>
          <p:cNvPr id="9" name="Foliennummernplatzhalter 8"/>
          <p:cNvSpPr>
            <a:spLocks noGrp="1"/>
          </p:cNvSpPr>
          <p:nvPr>
            <p:ph type="sldNum" sz="quarter" idx="12"/>
          </p:nvPr>
        </p:nvSpPr>
        <p:spPr/>
        <p:txBody>
          <a:bodyPr/>
          <a:lstStyle>
            <a:lvl1pPr>
              <a:defRPr/>
            </a:lvl1pPr>
            <a:extLst/>
          </a:lstStyle>
          <a:p>
            <a:fld id="{AC25F7A5-7F12-4557-A0F1-044CE0223A01}" type="slidenum">
              <a:rPr lang="de-DE" smtClean="0"/>
              <a:t>‹Nr.›</a:t>
            </a:fld>
            <a:endParaRPr lang="de-DE"/>
          </a:p>
        </p:txBody>
      </p:sp>
    </p:spTree>
    <p:extLst>
      <p:ext uri="{BB962C8B-B14F-4D97-AF65-F5344CB8AC3E}">
        <p14:creationId xmlns:p14="http://schemas.microsoft.com/office/powerpoint/2010/main" val="298738059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6" name="Titel 5"/>
          <p:cNvSpPr>
            <a:spLocks noGrp="1"/>
          </p:cNvSpPr>
          <p:nvPr>
            <p:ph type="title"/>
          </p:nvPr>
        </p:nvSpPr>
        <p:spPr/>
        <p:txBody>
          <a:bodyPr rtlCol="0"/>
          <a:lstStyle/>
          <a:p>
            <a:r>
              <a:rPr lang="de-DE"/>
              <a:t>Titelmasterformat durch Klicken bearbeiten</a:t>
            </a:r>
            <a:endParaRPr lang="en-US"/>
          </a:p>
        </p:txBody>
      </p:sp>
      <p:sp>
        <p:nvSpPr>
          <p:cNvPr id="3" name="Datumsplatzhalter 2"/>
          <p:cNvSpPr>
            <a:spLocks noGrp="1"/>
          </p:cNvSpPr>
          <p:nvPr>
            <p:ph type="dt" sz="half" idx="10"/>
          </p:nvPr>
        </p:nvSpPr>
        <p:spPr/>
        <p:txBody>
          <a:bodyPr/>
          <a:lstStyle>
            <a:lvl1pPr>
              <a:defRPr/>
            </a:lvl1pPr>
            <a:extLst/>
          </a:lstStyle>
          <a:p>
            <a:fld id="{9CCA3353-E635-4E1D-BB90-275146B378DD}" type="datetime1">
              <a:rPr lang="de-DE" smtClean="0"/>
              <a:t>09.09.2019</a:t>
            </a:fld>
            <a:endParaRPr lang="de-DE"/>
          </a:p>
        </p:txBody>
      </p:sp>
      <p:sp>
        <p:nvSpPr>
          <p:cNvPr id="4" name="Fußzeilenplatzhalter 3"/>
          <p:cNvSpPr>
            <a:spLocks noGrp="1"/>
          </p:cNvSpPr>
          <p:nvPr>
            <p:ph type="ftr" sz="quarter" idx="11"/>
          </p:nvPr>
        </p:nvSpPr>
        <p:spPr/>
        <p:txBody>
          <a:bodyPr/>
          <a:lstStyle>
            <a:lvl1pPr>
              <a:defRPr/>
            </a:lvl1pPr>
            <a:extLst/>
          </a:lstStyle>
          <a:p>
            <a:endParaRPr lang="de-DE"/>
          </a:p>
        </p:txBody>
      </p:sp>
      <p:sp>
        <p:nvSpPr>
          <p:cNvPr id="5" name="Foliennummernplatzhalter 4"/>
          <p:cNvSpPr>
            <a:spLocks noGrp="1"/>
          </p:cNvSpPr>
          <p:nvPr>
            <p:ph type="sldNum" sz="quarter" idx="12"/>
          </p:nvPr>
        </p:nvSpPr>
        <p:spPr/>
        <p:txBody>
          <a:bodyPr/>
          <a:lstStyle>
            <a:lvl1pPr>
              <a:defRPr/>
            </a:lvl1pPr>
            <a:extLst/>
          </a:lstStyle>
          <a:p>
            <a:fld id="{AC25F7A5-7F12-4557-A0F1-044CE0223A01}" type="slidenum">
              <a:rPr lang="de-DE" smtClean="0"/>
              <a:t>‹Nr.›</a:t>
            </a:fld>
            <a:endParaRPr lang="de-DE"/>
          </a:p>
        </p:txBody>
      </p:sp>
    </p:spTree>
    <p:extLst>
      <p:ext uri="{BB962C8B-B14F-4D97-AF65-F5344CB8AC3E}">
        <p14:creationId xmlns:p14="http://schemas.microsoft.com/office/powerpoint/2010/main" val="212822321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9"/>
          <p:cNvSpPr>
            <a:spLocks noGrp="1"/>
          </p:cNvSpPr>
          <p:nvPr>
            <p:ph type="dt" sz="half" idx="10"/>
          </p:nvPr>
        </p:nvSpPr>
        <p:spPr/>
        <p:txBody>
          <a:bodyPr/>
          <a:lstStyle>
            <a:lvl1pPr>
              <a:defRPr/>
            </a:lvl1pPr>
          </a:lstStyle>
          <a:p>
            <a:fld id="{5C962623-0A44-4B7A-8AE6-C6ACA907F54A}" type="datetime1">
              <a:rPr lang="de-DE" smtClean="0"/>
              <a:t>09.09.2019</a:t>
            </a:fld>
            <a:endParaRPr lang="de-DE"/>
          </a:p>
        </p:txBody>
      </p:sp>
      <p:sp>
        <p:nvSpPr>
          <p:cNvPr id="3" name="Fußzeilenplatzhalter 21"/>
          <p:cNvSpPr>
            <a:spLocks noGrp="1"/>
          </p:cNvSpPr>
          <p:nvPr>
            <p:ph type="ftr" sz="quarter" idx="11"/>
          </p:nvPr>
        </p:nvSpPr>
        <p:spPr/>
        <p:txBody>
          <a:bodyPr/>
          <a:lstStyle>
            <a:lvl1pPr>
              <a:defRPr/>
            </a:lvl1pPr>
          </a:lstStyle>
          <a:p>
            <a:endParaRPr lang="de-DE"/>
          </a:p>
        </p:txBody>
      </p:sp>
      <p:sp>
        <p:nvSpPr>
          <p:cNvPr id="4" name="Foliennummernplatzhalter 17"/>
          <p:cNvSpPr>
            <a:spLocks noGrp="1"/>
          </p:cNvSpPr>
          <p:nvPr>
            <p:ph type="sldNum" sz="quarter" idx="12"/>
          </p:nvPr>
        </p:nvSpPr>
        <p:spPr>
          <a:xfrm>
            <a:off x="10800523" y="6408739"/>
            <a:ext cx="1217911" cy="365125"/>
          </a:xfrm>
        </p:spPr>
        <p:txBody>
          <a:bodyPr/>
          <a:lstStyle>
            <a:lvl1pPr>
              <a:defRPr/>
            </a:lvl1pPr>
          </a:lstStyle>
          <a:p>
            <a:fld id="{AC25F7A5-7F12-4557-A0F1-044CE0223A01}" type="slidenum">
              <a:rPr lang="de-DE" smtClean="0"/>
              <a:t>‹Nr.›</a:t>
            </a:fld>
            <a:endParaRPr lang="de-DE"/>
          </a:p>
        </p:txBody>
      </p:sp>
    </p:spTree>
    <p:extLst>
      <p:ext uri="{BB962C8B-B14F-4D97-AF65-F5344CB8AC3E}">
        <p14:creationId xmlns:p14="http://schemas.microsoft.com/office/powerpoint/2010/main" val="68446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de-DE"/>
              <a:t>Titelmasterformat durch Klicken bearbeiten</a:t>
            </a:r>
            <a:endParaRPr lang="en-US"/>
          </a:p>
        </p:txBody>
      </p:sp>
      <p:sp>
        <p:nvSpPr>
          <p:cNvPr id="3" name="Textplatzhalt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de-DE"/>
              <a:t>Textmasterformat bearbeiten</a:t>
            </a:r>
          </a:p>
        </p:txBody>
      </p:sp>
      <p:sp>
        <p:nvSpPr>
          <p:cNvPr id="4" name="Inhaltsplatzhalt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lvl1pPr>
              <a:defRPr/>
            </a:lvl1pPr>
            <a:extLst/>
          </a:lstStyle>
          <a:p>
            <a:fld id="{D27552F6-22C8-48E3-A5C3-73EB0B75D247}" type="datetime1">
              <a:rPr lang="de-DE" smtClean="0"/>
              <a:t>09.09.2019</a:t>
            </a:fld>
            <a:endParaRPr lang="de-DE"/>
          </a:p>
        </p:txBody>
      </p:sp>
      <p:sp>
        <p:nvSpPr>
          <p:cNvPr id="6" name="Fußzeilenplatzhalter 5"/>
          <p:cNvSpPr>
            <a:spLocks noGrp="1"/>
          </p:cNvSpPr>
          <p:nvPr>
            <p:ph type="ftr" sz="quarter" idx="11"/>
          </p:nvPr>
        </p:nvSpPr>
        <p:spPr/>
        <p:txBody>
          <a:bodyPr/>
          <a:lstStyle>
            <a:lvl1pPr>
              <a:defRPr/>
            </a:lvl1pPr>
            <a:extLst/>
          </a:lstStyle>
          <a:p>
            <a:endParaRPr lang="de-DE"/>
          </a:p>
        </p:txBody>
      </p:sp>
      <p:sp>
        <p:nvSpPr>
          <p:cNvPr id="7" name="Foliennummernplatzhalter 6"/>
          <p:cNvSpPr>
            <a:spLocks noGrp="1"/>
          </p:cNvSpPr>
          <p:nvPr>
            <p:ph type="sldNum" sz="quarter" idx="12"/>
          </p:nvPr>
        </p:nvSpPr>
        <p:spPr/>
        <p:txBody>
          <a:bodyPr/>
          <a:lstStyle>
            <a:lvl1pPr>
              <a:defRPr/>
            </a:lvl1pPr>
            <a:extLst/>
          </a:lstStyle>
          <a:p>
            <a:fld id="{AC25F7A5-7F12-4557-A0F1-044CE0223A01}" type="slidenum">
              <a:rPr lang="de-DE" smtClean="0"/>
              <a:t>‹Nr.›</a:t>
            </a:fld>
            <a:endParaRPr lang="de-DE"/>
          </a:p>
        </p:txBody>
      </p:sp>
    </p:spTree>
    <p:extLst>
      <p:ext uri="{BB962C8B-B14F-4D97-AF65-F5344CB8AC3E}">
        <p14:creationId xmlns:p14="http://schemas.microsoft.com/office/powerpoint/2010/main" val="308037907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5" name="Freihand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6" name="Freihandform 5"/>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7" name="Rechtwinkliges Dreieck 6"/>
          <p:cNvSpPr>
            <a:spLocks/>
          </p:cNvSpPr>
          <p:nvPr/>
        </p:nvSpPr>
        <p:spPr bwMode="auto">
          <a:xfrm>
            <a:off x="-8056" y="5791253"/>
            <a:ext cx="4536419"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Gerade Verbindung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ingekerbter Richtungspfeil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10" name="Eingekerbter Richtungspfeil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a:p>
        </p:txBody>
      </p:sp>
      <p:sp>
        <p:nvSpPr>
          <p:cNvPr id="4" name="Textplatzhalt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de-DE"/>
              <a:t>Textmasterformat bearbeiten</a:t>
            </a:r>
          </a:p>
        </p:txBody>
      </p:sp>
      <p:sp>
        <p:nvSpPr>
          <p:cNvPr id="3" name="Bildplatzhalt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de-DE" noProof="0"/>
              <a:t>Bild durch Klicken auf Symbol hinzufügen</a:t>
            </a:r>
            <a:endParaRPr lang="en-US" noProof="0" dirty="0"/>
          </a:p>
        </p:txBody>
      </p:sp>
      <p:sp>
        <p:nvSpPr>
          <p:cNvPr id="2" name="Titel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de-DE"/>
              <a:t>Titelmasterformat durch Klicken bearbeiten</a:t>
            </a:r>
            <a:endParaRPr lang="en-US"/>
          </a:p>
        </p:txBody>
      </p:sp>
      <p:sp>
        <p:nvSpPr>
          <p:cNvPr id="11" name="Datumsplatzhalter 4"/>
          <p:cNvSpPr>
            <a:spLocks noGrp="1"/>
          </p:cNvSpPr>
          <p:nvPr>
            <p:ph type="dt" sz="half" idx="10"/>
          </p:nvPr>
        </p:nvSpPr>
        <p:spPr/>
        <p:txBody>
          <a:bodyPr/>
          <a:lstStyle>
            <a:lvl1pPr>
              <a:defRPr>
                <a:solidFill>
                  <a:schemeClr val="tx1"/>
                </a:solidFill>
              </a:defRPr>
            </a:lvl1pPr>
            <a:extLst/>
          </a:lstStyle>
          <a:p>
            <a:fld id="{42BF10B3-D9D7-41EA-A87F-80FDE108720C}" type="datetime1">
              <a:rPr lang="de-DE" smtClean="0"/>
              <a:t>09.09.2019</a:t>
            </a:fld>
            <a:endParaRPr lang="de-DE"/>
          </a:p>
        </p:txBody>
      </p:sp>
      <p:sp>
        <p:nvSpPr>
          <p:cNvPr id="12" name="Fußzeilenplatzhalter 5"/>
          <p:cNvSpPr>
            <a:spLocks noGrp="1"/>
          </p:cNvSpPr>
          <p:nvPr>
            <p:ph type="ftr" sz="quarter" idx="11"/>
          </p:nvPr>
        </p:nvSpPr>
        <p:spPr/>
        <p:txBody>
          <a:bodyPr/>
          <a:lstStyle>
            <a:lvl1pPr>
              <a:defRPr>
                <a:solidFill>
                  <a:schemeClr val="tx1"/>
                </a:solidFill>
              </a:defRPr>
            </a:lvl1pPr>
            <a:extLst/>
          </a:lstStyle>
          <a:p>
            <a:endParaRPr lang="de-DE"/>
          </a:p>
        </p:txBody>
      </p:sp>
      <p:sp>
        <p:nvSpPr>
          <p:cNvPr id="13" name="Foliennummernplatzhalter 6"/>
          <p:cNvSpPr>
            <a:spLocks noGrp="1"/>
          </p:cNvSpPr>
          <p:nvPr>
            <p:ph type="sldNum" sz="quarter" idx="12"/>
          </p:nvPr>
        </p:nvSpPr>
        <p:spPr/>
        <p:txBody>
          <a:bodyPr/>
          <a:lstStyle>
            <a:lvl1pPr>
              <a:defRPr>
                <a:solidFill>
                  <a:schemeClr val="tx1"/>
                </a:solidFill>
              </a:defRPr>
            </a:lvl1pPr>
            <a:extLst/>
          </a:lstStyle>
          <a:p>
            <a:fld id="{AC25F7A5-7F12-4557-A0F1-044CE0223A01}" type="slidenum">
              <a:rPr lang="de-DE" smtClean="0"/>
              <a:t>‹Nr.›</a:t>
            </a:fld>
            <a:endParaRPr lang="de-DE"/>
          </a:p>
        </p:txBody>
      </p:sp>
    </p:spTree>
    <p:extLst>
      <p:ext uri="{BB962C8B-B14F-4D97-AF65-F5344CB8AC3E}">
        <p14:creationId xmlns:p14="http://schemas.microsoft.com/office/powerpoint/2010/main" val="362473447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12" name="Freihandform 11"/>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ndParaRPr>
          </a:p>
        </p:txBody>
      </p:sp>
      <p:sp>
        <p:nvSpPr>
          <p:cNvPr id="14" name="Rechtwinkliges Dreieck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5" name="Gerade Verbindung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de-DE"/>
              <a:t>Titelmasterformat durch Klicken bearbeiten</a:t>
            </a:r>
            <a:endParaRPr lang="en-US"/>
          </a:p>
        </p:txBody>
      </p:sp>
      <p:sp>
        <p:nvSpPr>
          <p:cNvPr id="1033" name="Textplatzhalter 29"/>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0" name="Datumsplatzhalter 9"/>
          <p:cNvSpPr>
            <a:spLocks noGrp="1"/>
          </p:cNvSpPr>
          <p:nvPr>
            <p:ph type="dt" sz="half" idx="2"/>
          </p:nvPr>
        </p:nvSpPr>
        <p:spPr>
          <a:xfrm>
            <a:off x="8970434" y="6408739"/>
            <a:ext cx="2310143"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fld id="{E8E1C752-5792-4EAF-B8E2-D0C12612951E}" type="datetime1">
              <a:rPr lang="de-DE" smtClean="0"/>
              <a:t>09.09.2019</a:t>
            </a:fld>
            <a:endParaRPr lang="de-DE"/>
          </a:p>
        </p:txBody>
      </p:sp>
      <p:sp>
        <p:nvSpPr>
          <p:cNvPr id="22" name="Fußzeilenplatzhalter 21"/>
          <p:cNvSpPr>
            <a:spLocks noGrp="1"/>
          </p:cNvSpPr>
          <p:nvPr>
            <p:ph type="ftr" sz="quarter" idx="3"/>
          </p:nvPr>
        </p:nvSpPr>
        <p:spPr>
          <a:xfrm>
            <a:off x="5839884" y="6408739"/>
            <a:ext cx="3134783"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endParaRPr lang="de-DE"/>
          </a:p>
        </p:txBody>
      </p:sp>
      <p:sp>
        <p:nvSpPr>
          <p:cNvPr id="18" name="Foliennummernplatzhalter 17"/>
          <p:cNvSpPr>
            <a:spLocks noGrp="1"/>
          </p:cNvSpPr>
          <p:nvPr>
            <p:ph type="sldNum" sz="quarter" idx="4"/>
          </p:nvPr>
        </p:nvSpPr>
        <p:spPr>
          <a:xfrm>
            <a:off x="11088555" y="6408739"/>
            <a:ext cx="929879"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fld id="{AC25F7A5-7F12-4557-A0F1-044CE0223A01}" type="slidenum">
              <a:rPr lang="de-DE" smtClean="0"/>
              <a:t>‹Nr.›</a:t>
            </a:fld>
            <a:endParaRPr lang="de-DE"/>
          </a:p>
        </p:txBody>
      </p:sp>
    </p:spTree>
    <p:extLst>
      <p:ext uri="{BB962C8B-B14F-4D97-AF65-F5344CB8AC3E}">
        <p14:creationId xmlns:p14="http://schemas.microsoft.com/office/powerpoint/2010/main" val="3869421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69996" y="2356609"/>
            <a:ext cx="7007604" cy="1829761"/>
          </a:xfrm>
        </p:spPr>
        <p:txBody>
          <a:bodyPr>
            <a:normAutofit fontScale="90000"/>
          </a:bodyPr>
          <a:lstStyle/>
          <a:p>
            <a:r>
              <a:rPr lang="de-DE" dirty="0">
                <a:effectLst/>
              </a:rPr>
              <a:t>DUO-VORTRAG|SERVICES</a:t>
            </a:r>
            <a:br>
              <a:rPr lang="de-DE" dirty="0">
                <a:effectLst/>
              </a:rPr>
            </a:br>
            <a:r>
              <a:rPr lang="de-DE" sz="2700" b="0" dirty="0">
                <a:effectLst/>
              </a:rPr>
              <a:t>Rahmenbedingungen für Nachhaltigkeit</a:t>
            </a:r>
            <a:r>
              <a:rPr lang="de-DE" dirty="0"/>
              <a:t/>
            </a:r>
            <a:br>
              <a:rPr lang="de-DE" dirty="0"/>
            </a:br>
            <a:endParaRPr lang="de-DE" dirty="0"/>
          </a:p>
        </p:txBody>
      </p:sp>
      <p:sp>
        <p:nvSpPr>
          <p:cNvPr id="3" name="Untertitel 2"/>
          <p:cNvSpPr>
            <a:spLocks noGrp="1"/>
          </p:cNvSpPr>
          <p:nvPr>
            <p:ph type="subTitle" idx="1"/>
          </p:nvPr>
        </p:nvSpPr>
        <p:spPr>
          <a:xfrm>
            <a:off x="319177" y="4001549"/>
            <a:ext cx="10958423" cy="930677"/>
          </a:xfrm>
        </p:spPr>
        <p:txBody>
          <a:bodyPr/>
          <a:lstStyle/>
          <a:p>
            <a:r>
              <a:rPr lang="en-US" sz="2000" dirty="0"/>
              <a:t>Hubert Romer, WorldSkills Germany e.V.</a:t>
            </a:r>
            <a:endParaRPr lang="de-DE" sz="2000" dirty="0"/>
          </a:p>
          <a:p>
            <a:r>
              <a:rPr lang="de-DE" sz="2000" dirty="0"/>
              <a:t>Thomas Hagenhofer, Zentral-Fachausschuss Berufsbildung Druck und Medien, Kassel</a:t>
            </a:r>
          </a:p>
          <a:p>
            <a:r>
              <a:rPr lang="de-DE" sz="2000" dirty="0"/>
              <a:t>Abschlusskonferenz, 11.09.19, Fraunhofer Forum Berlin</a:t>
            </a:r>
          </a:p>
        </p:txBody>
      </p:sp>
      <p:pic>
        <p:nvPicPr>
          <p:cNvPr id="4" name="Grafik 3"/>
          <p:cNvPicPr/>
          <p:nvPr/>
        </p:nvPicPr>
        <p:blipFill>
          <a:blip r:embed="rId2" cstate="print">
            <a:extLst>
              <a:ext uri="{28A0092B-C50C-407E-A947-70E740481C1C}">
                <a14:useLocalDpi xmlns:a14="http://schemas.microsoft.com/office/drawing/2010/main" val="0"/>
              </a:ext>
            </a:extLst>
          </a:blip>
          <a:stretch>
            <a:fillRect/>
          </a:stretch>
        </p:blipFill>
        <p:spPr>
          <a:xfrm>
            <a:off x="7613015" y="778132"/>
            <a:ext cx="3664585" cy="732790"/>
          </a:xfrm>
          <a:prstGeom prst="rect">
            <a:avLst/>
          </a:prstGeom>
        </p:spPr>
      </p:pic>
      <p:pic>
        <p:nvPicPr>
          <p:cNvPr id="6" name="Picture 2" descr="Virtual Reality erkunde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140000" cy="2325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06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0"/>
            <a:r>
              <a:rPr lang="de-DE" sz="2400" dirty="0"/>
              <a:t>Ausbau des in SVL2020 gegründeten </a:t>
            </a:r>
            <a:r>
              <a:rPr lang="de-DE" sz="2400" b="1" dirty="0">
                <a:solidFill>
                  <a:schemeClr val="bg2">
                    <a:lumMod val="50000"/>
                  </a:schemeClr>
                </a:solidFill>
              </a:rPr>
              <a:t>Konsortiums</a:t>
            </a:r>
            <a:r>
              <a:rPr lang="de-DE" sz="2400" dirty="0"/>
              <a:t> für AR-/VR-Lerncontent</a:t>
            </a:r>
          </a:p>
          <a:p>
            <a:pPr lvl="0"/>
            <a:r>
              <a:rPr lang="de-DE" sz="2400" dirty="0">
                <a:solidFill>
                  <a:schemeClr val="bg2">
                    <a:lumMod val="50000"/>
                  </a:schemeClr>
                </a:solidFill>
              </a:rPr>
              <a:t>Vernetzung</a:t>
            </a:r>
            <a:r>
              <a:rPr lang="de-DE" sz="2400" dirty="0"/>
              <a:t> mit anderen AR-/VR-Initiativen zur Abstimmung über notwendige Zielsetzungen</a:t>
            </a:r>
          </a:p>
          <a:p>
            <a:r>
              <a:rPr lang="de-DE" sz="2400" dirty="0"/>
              <a:t>Internationalisierung durch </a:t>
            </a:r>
            <a:r>
              <a:rPr lang="de-DE" sz="2400" b="1" dirty="0">
                <a:solidFill>
                  <a:schemeClr val="bg2">
                    <a:lumMod val="50000"/>
                  </a:schemeClr>
                </a:solidFill>
              </a:rPr>
              <a:t>Standardisierung</a:t>
            </a:r>
            <a:r>
              <a:rPr lang="de-DE" sz="2400" dirty="0"/>
              <a:t> u. U. als DIN-Initiative</a:t>
            </a:r>
          </a:p>
          <a:p>
            <a:r>
              <a:rPr lang="de-DE" sz="2400" b="1" dirty="0">
                <a:solidFill>
                  <a:schemeClr val="bg2">
                    <a:lumMod val="50000"/>
                  </a:schemeClr>
                </a:solidFill>
              </a:rPr>
              <a:t>Servicestelle</a:t>
            </a:r>
            <a:r>
              <a:rPr lang="de-DE" sz="2400" dirty="0"/>
              <a:t> für AR und VR in der Bildung</a:t>
            </a:r>
          </a:p>
          <a:p>
            <a:pPr lvl="1"/>
            <a:r>
              <a:rPr lang="de-DE" sz="2000" dirty="0"/>
              <a:t>3D-Modell/Content-Akquise</a:t>
            </a:r>
            <a:endParaRPr lang="de-DE" sz="1400" dirty="0"/>
          </a:p>
          <a:p>
            <a:pPr lvl="1"/>
            <a:r>
              <a:rPr lang="de-DE" sz="2000" dirty="0"/>
              <a:t>Ausbildung der Ausbilder und Lehrende</a:t>
            </a:r>
            <a:endParaRPr lang="de-DE" sz="1400" dirty="0"/>
          </a:p>
          <a:p>
            <a:pPr lvl="1"/>
            <a:r>
              <a:rPr lang="de-DE" sz="2000" dirty="0"/>
              <a:t>Ausstattung der Bildungseinrichtungen</a:t>
            </a:r>
          </a:p>
          <a:p>
            <a:pPr lvl="1"/>
            <a:r>
              <a:rPr lang="en-GB" sz="2000" dirty="0"/>
              <a:t>Open Educational </a:t>
            </a:r>
            <a:r>
              <a:rPr lang="en-GB" sz="2000" dirty="0" err="1"/>
              <a:t>Ressources</a:t>
            </a:r>
            <a:r>
              <a:rPr lang="en-GB" sz="2000" dirty="0"/>
              <a:t> (OER) (</a:t>
            </a:r>
            <a:r>
              <a:rPr lang="en-GB" sz="2000" dirty="0" err="1"/>
              <a:t>Plattform</a:t>
            </a:r>
            <a:r>
              <a:rPr lang="en-GB" sz="2000" dirty="0"/>
              <a:t>)</a:t>
            </a:r>
          </a:p>
          <a:p>
            <a:pPr lvl="1"/>
            <a:r>
              <a:rPr lang="de-DE" sz="2000" dirty="0"/>
              <a:t>Geschäftsmodellentwicklung:</a:t>
            </a:r>
            <a:br>
              <a:rPr lang="de-DE" sz="2000" dirty="0"/>
            </a:br>
            <a:r>
              <a:rPr lang="de-DE" sz="2000" dirty="0"/>
              <a:t>Lizenzrechte und -kosten, z. B. Einzelplatzlizenzen</a:t>
            </a:r>
            <a:br>
              <a:rPr lang="de-DE" sz="2000" dirty="0"/>
            </a:br>
            <a:r>
              <a:rPr lang="de-DE" sz="2000" dirty="0"/>
              <a:t>für den Endanwender und Gruppenlizenzen für</a:t>
            </a:r>
            <a:br>
              <a:rPr lang="de-DE" sz="2000" dirty="0"/>
            </a:br>
            <a:r>
              <a:rPr lang="de-DE" sz="2000" dirty="0"/>
              <a:t>					Content-Anbieter</a:t>
            </a:r>
          </a:p>
        </p:txBody>
      </p:sp>
      <p:sp>
        <p:nvSpPr>
          <p:cNvPr id="3" name="Titel 2"/>
          <p:cNvSpPr>
            <a:spLocks noGrp="1"/>
          </p:cNvSpPr>
          <p:nvPr>
            <p:ph type="title"/>
          </p:nvPr>
        </p:nvSpPr>
        <p:spPr/>
        <p:txBody>
          <a:bodyPr/>
          <a:lstStyle/>
          <a:p>
            <a:pPr lvl="0"/>
            <a:r>
              <a:rPr lang="de-DE" dirty="0"/>
              <a:t>Zu entwickelnde Rahmenbedingungen</a:t>
            </a:r>
          </a:p>
        </p:txBody>
      </p:sp>
      <p:sp>
        <p:nvSpPr>
          <p:cNvPr id="4" name="Fußzeilenplatzhalter 3"/>
          <p:cNvSpPr>
            <a:spLocks noGrp="1"/>
          </p:cNvSpPr>
          <p:nvPr>
            <p:ph type="ftr" sz="quarter" idx="11"/>
          </p:nvPr>
        </p:nvSpPr>
        <p:spPr/>
        <p:txBody>
          <a:bodyPr/>
          <a:lstStyle/>
          <a:p>
            <a:endParaRPr lang="de-DE"/>
          </a:p>
        </p:txBody>
      </p:sp>
      <p:pic>
        <p:nvPicPr>
          <p:cNvPr id="6" name="Shape 101"/>
          <p:cNvPicPr preferRelativeResize="0"/>
          <p:nvPr/>
        </p:nvPicPr>
        <p:blipFill rotWithShape="1">
          <a:blip r:embed="rId2">
            <a:alphaModFix/>
          </a:blip>
          <a:srcRect l="8178" r="25543"/>
          <a:stretch/>
        </p:blipFill>
        <p:spPr>
          <a:xfrm>
            <a:off x="9133992" y="4349600"/>
            <a:ext cx="3058008" cy="2508400"/>
          </a:xfrm>
          <a:prstGeom prst="rect">
            <a:avLst/>
          </a:prstGeom>
          <a:noFill/>
          <a:ln>
            <a:noFill/>
          </a:ln>
        </p:spPr>
      </p:pic>
    </p:spTree>
    <p:extLst>
      <p:ext uri="{BB962C8B-B14F-4D97-AF65-F5344CB8AC3E}">
        <p14:creationId xmlns:p14="http://schemas.microsoft.com/office/powerpoint/2010/main" val="182142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647A5BD0-C8F4-41F3-8763-E2ED4ACFEFDD}"/>
              </a:ext>
            </a:extLst>
          </p:cNvPr>
          <p:cNvSpPr>
            <a:spLocks noGrp="1"/>
          </p:cNvSpPr>
          <p:nvPr>
            <p:ph idx="1"/>
          </p:nvPr>
        </p:nvSpPr>
        <p:spPr/>
        <p:txBody>
          <a:bodyPr/>
          <a:lstStyle/>
          <a:p>
            <a:pPr>
              <a:spcAft>
                <a:spcPts val="400"/>
              </a:spcAft>
            </a:pPr>
            <a:r>
              <a:rPr lang="de-DE" sz="2000" dirty="0">
                <a:latin typeface="Open Sans" panose="020B0606030504020204" pitchFamily="34" charset="0"/>
              </a:rPr>
              <a:t>In Heidelberg werden die Auszubildenden eigene Lerninhalte erstellen und diese dann gegenseitig vorstellen und austesten. </a:t>
            </a:r>
          </a:p>
          <a:p>
            <a:pPr>
              <a:spcAft>
                <a:spcPts val="400"/>
              </a:spcAft>
            </a:pPr>
            <a:r>
              <a:rPr lang="de-DE" sz="2000" dirty="0">
                <a:latin typeface="Open Sans" panose="020B0606030504020204" pitchFamily="34" charset="0"/>
              </a:rPr>
              <a:t>Wie SVL2020 den Sprung von der jetzigen Lernanwendung zu einem Bestandteil der Wettbewerbsaufgaben schaffen könnte, steht noch in den Sternen. Wie gesagt, WorldSkills Germany unterstützt jedenfalls jegliche Bemühungen. </a:t>
            </a:r>
          </a:p>
          <a:p>
            <a:pPr>
              <a:spcAft>
                <a:spcPts val="400"/>
              </a:spcAft>
            </a:pPr>
            <a:endParaRPr lang="de-DE" sz="2000" dirty="0">
              <a:latin typeface="Open Sans" panose="020B0606030504020204" pitchFamily="34" charset="0"/>
            </a:endParaRPr>
          </a:p>
          <a:p>
            <a:pPr>
              <a:spcAft>
                <a:spcPts val="400"/>
              </a:spcAft>
            </a:pPr>
            <a:r>
              <a:rPr lang="de-DE" sz="2000" dirty="0">
                <a:latin typeface="Open Sans" panose="020B0606030504020204" pitchFamily="34" charset="0"/>
              </a:rPr>
              <a:t>Wir unterstützen auch die länderübergreifende Zusammenarbeit. Bei Heidelberg werden neben den Mediengestaltern, den Medientechnologen Druck und den Packmitteltechnologen auch die Industriemechaniker und Mechatroniker der Heidelberg Zukunftswerkstatt ausgebildet. So können die verschiedenen Berufe und somit auch verschiedene Bereiche im WorldSkills-Germany-Team angesprochen und sensibilisiert werden.</a:t>
            </a:r>
          </a:p>
          <a:p>
            <a:endParaRPr lang="de-DE" dirty="0"/>
          </a:p>
        </p:txBody>
      </p:sp>
      <p:sp>
        <p:nvSpPr>
          <p:cNvPr id="3" name="Titel 2">
            <a:extLst>
              <a:ext uri="{FF2B5EF4-FFF2-40B4-BE49-F238E27FC236}">
                <a16:creationId xmlns:a16="http://schemas.microsoft.com/office/drawing/2014/main" xmlns="" id="{85D3CCCA-6BF9-4A19-BE57-C897E31928A8}"/>
              </a:ext>
            </a:extLst>
          </p:cNvPr>
          <p:cNvSpPr>
            <a:spLocks noGrp="1"/>
          </p:cNvSpPr>
          <p:nvPr>
            <p:ph type="title"/>
          </p:nvPr>
        </p:nvSpPr>
        <p:spPr/>
        <p:txBody>
          <a:bodyPr>
            <a:normAutofit fontScale="90000"/>
          </a:bodyPr>
          <a:lstStyle/>
          <a:p>
            <a:r>
              <a:rPr lang="de-DE" dirty="0"/>
              <a:t>Eine eigene Disziplin oder Mittel zum Zweck?</a:t>
            </a:r>
          </a:p>
        </p:txBody>
      </p:sp>
      <p:sp>
        <p:nvSpPr>
          <p:cNvPr id="4" name="Fußzeilenplatzhalter 3">
            <a:extLst>
              <a:ext uri="{FF2B5EF4-FFF2-40B4-BE49-F238E27FC236}">
                <a16:creationId xmlns:a16="http://schemas.microsoft.com/office/drawing/2014/main" xmlns="" id="{5169E8DC-75F4-4524-A583-454EE23441E0}"/>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615824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384336AF-8629-4709-A9AA-6ADDD8D1CC07}"/>
              </a:ext>
            </a:extLst>
          </p:cNvPr>
          <p:cNvSpPr>
            <a:spLocks noGrp="1"/>
          </p:cNvSpPr>
          <p:nvPr>
            <p:ph idx="1"/>
          </p:nvPr>
        </p:nvSpPr>
        <p:spPr>
          <a:xfrm>
            <a:off x="609600" y="3429000"/>
            <a:ext cx="10972800" cy="2578100"/>
          </a:xfrm>
        </p:spPr>
        <p:txBody>
          <a:bodyPr/>
          <a:lstStyle/>
          <a:p>
            <a:r>
              <a:rPr lang="de-DE" i="1" dirty="0"/>
              <a:t>„Digitales Lernen und digitale Tools müssen modular mit anderen erfolgreichen Lernkonzepten kombinierbar sein.“</a:t>
            </a:r>
          </a:p>
          <a:p>
            <a:r>
              <a:rPr lang="de-DE" i="1" dirty="0"/>
              <a:t>„Es braucht eine Strategie, wie auch ein wirtschaftliches Konzept. Beziehungsweise braucht es einen Weg, um aus dem Projekt SVL/SAL eine Plattform zu entwickeln, mit einer Distributionsstrategie.“</a:t>
            </a:r>
          </a:p>
          <a:p>
            <a:endParaRPr lang="de-DE" dirty="0"/>
          </a:p>
        </p:txBody>
      </p:sp>
      <p:sp>
        <p:nvSpPr>
          <p:cNvPr id="3" name="Titel 2">
            <a:extLst>
              <a:ext uri="{FF2B5EF4-FFF2-40B4-BE49-F238E27FC236}">
                <a16:creationId xmlns:a16="http://schemas.microsoft.com/office/drawing/2014/main" xmlns="" id="{B0C7E3A1-DCB4-44BD-BDAB-2588CA648EA8}"/>
              </a:ext>
            </a:extLst>
          </p:cNvPr>
          <p:cNvSpPr>
            <a:spLocks noGrp="1"/>
          </p:cNvSpPr>
          <p:nvPr>
            <p:ph type="title"/>
          </p:nvPr>
        </p:nvSpPr>
        <p:spPr>
          <a:xfrm>
            <a:off x="779721" y="965755"/>
            <a:ext cx="10972800" cy="1143000"/>
          </a:xfrm>
        </p:spPr>
        <p:txBody>
          <a:bodyPr>
            <a:normAutofit fontScale="90000"/>
          </a:bodyPr>
          <a:lstStyle/>
          <a:p>
            <a:r>
              <a:rPr lang="de-DE" dirty="0"/>
              <a:t>Wir brauchen Standards und übergeordnete Plattformen, um Interaktionen zwischen den einzelnen Systemen zu ermöglichen, wie auch eine Kompatibilität!</a:t>
            </a:r>
          </a:p>
        </p:txBody>
      </p:sp>
      <p:sp>
        <p:nvSpPr>
          <p:cNvPr id="4" name="Fußzeilenplatzhalter 3">
            <a:extLst>
              <a:ext uri="{FF2B5EF4-FFF2-40B4-BE49-F238E27FC236}">
                <a16:creationId xmlns:a16="http://schemas.microsoft.com/office/drawing/2014/main" xmlns="" id="{6E690C7A-F4D0-406F-A256-35F62667A53A}"/>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85354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SVL-Verbundpartner setzen Zusammenarbeit fort</a:t>
            </a:r>
          </a:p>
          <a:p>
            <a:pPr lvl="1"/>
            <a:r>
              <a:rPr lang="de-DE" dirty="0"/>
              <a:t>Nachhaltige Weiterentwicklung des Autorenwerkzeugs</a:t>
            </a:r>
          </a:p>
          <a:p>
            <a:pPr lvl="1"/>
            <a:r>
              <a:rPr lang="de-DE" dirty="0"/>
              <a:t>Ansprechpartner für nutzende Einrichtungen</a:t>
            </a:r>
          </a:p>
          <a:p>
            <a:r>
              <a:rPr lang="de-DE" dirty="0"/>
              <a:t>Konsortium weiterentwickeln</a:t>
            </a:r>
          </a:p>
          <a:p>
            <a:pPr lvl="1"/>
            <a:r>
              <a:rPr lang="de-DE" dirty="0"/>
              <a:t>Tätigkeit in den Arbeitsgruppen fortsetzen</a:t>
            </a:r>
          </a:p>
          <a:p>
            <a:pPr lvl="1"/>
            <a:r>
              <a:rPr lang="de-DE" dirty="0"/>
              <a:t>Nächstes Treffen am 25.10.19 in Berlin</a:t>
            </a:r>
          </a:p>
          <a:p>
            <a:r>
              <a:rPr lang="de-DE" dirty="0"/>
              <a:t>Initiativen für eine AR-/VR-Servicestelle abstimmen</a:t>
            </a:r>
          </a:p>
          <a:p>
            <a:pPr lvl="1"/>
            <a:r>
              <a:rPr lang="de-DE" dirty="0"/>
              <a:t>Neue Projektanträge</a:t>
            </a:r>
          </a:p>
          <a:p>
            <a:pPr lvl="1"/>
            <a:r>
              <a:rPr lang="de-DE" dirty="0"/>
              <a:t>Vernetzung mit anderen Initiativen</a:t>
            </a:r>
          </a:p>
          <a:p>
            <a:r>
              <a:rPr lang="de-DE" dirty="0"/>
              <a:t>Anläufe für Standardisierung starten</a:t>
            </a:r>
          </a:p>
          <a:p>
            <a:endParaRPr lang="de-DE" dirty="0"/>
          </a:p>
        </p:txBody>
      </p:sp>
      <p:sp>
        <p:nvSpPr>
          <p:cNvPr id="3" name="Titel 2"/>
          <p:cNvSpPr>
            <a:spLocks noGrp="1"/>
          </p:cNvSpPr>
          <p:nvPr>
            <p:ph type="title"/>
          </p:nvPr>
        </p:nvSpPr>
        <p:spPr/>
        <p:txBody>
          <a:bodyPr/>
          <a:lstStyle/>
          <a:p>
            <a:pPr lvl="0"/>
            <a:r>
              <a:rPr lang="de-DE" dirty="0"/>
              <a:t>Handlungsperspektiven</a:t>
            </a:r>
          </a:p>
        </p:txBody>
      </p:sp>
      <p:sp>
        <p:nvSpPr>
          <p:cNvPr id="4" name="Fußzeilenplatzhalter 3"/>
          <p:cNvSpPr>
            <a:spLocks noGrp="1"/>
          </p:cNvSpPr>
          <p:nvPr>
            <p:ph type="ftr" sz="quarter" idx="11"/>
          </p:nvPr>
        </p:nvSpPr>
        <p:spPr/>
        <p:txBody>
          <a:bodyPr/>
          <a:lstStyle/>
          <a:p>
            <a:endParaRPr lang="de-DE"/>
          </a:p>
        </p:txBody>
      </p:sp>
      <p:pic>
        <p:nvPicPr>
          <p:cNvPr id="5" name="Grafik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52000" y="4344658"/>
            <a:ext cx="4140000" cy="2520000"/>
          </a:xfrm>
          <a:prstGeom prst="rect">
            <a:avLst/>
          </a:prstGeom>
        </p:spPr>
      </p:pic>
    </p:spTree>
    <p:extLst>
      <p:ext uri="{BB962C8B-B14F-4D97-AF65-F5344CB8AC3E}">
        <p14:creationId xmlns:p14="http://schemas.microsoft.com/office/powerpoint/2010/main" val="710942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Die Projekte SAL, SVL und SVL2020 haben eine Grundlage für den breiten Einsatz von AR-/VR-Lerninhalten in der Bildung geschaffen.</a:t>
            </a:r>
          </a:p>
          <a:p>
            <a:r>
              <a:rPr lang="de-DE" dirty="0"/>
              <a:t>Um diese Lernform in der Breite der Bildungslandschaft zu verankern, braucht es eine langfristige Perspektive, in der die Rahmenbedingungen für den niederschwelligen Einsatz geschaffen und vorgehalten werden.</a:t>
            </a:r>
          </a:p>
          <a:p>
            <a:r>
              <a:rPr lang="de-DE" dirty="0"/>
              <a:t>Diese Perspektive kann nur in gemeinsamer</a:t>
            </a:r>
            <a:br>
              <a:rPr lang="de-DE" dirty="0"/>
            </a:br>
            <a:r>
              <a:rPr lang="de-DE" dirty="0"/>
              <a:t>Anstrengung von Stakeholdern und Bildungs-</a:t>
            </a:r>
            <a:br>
              <a:rPr lang="de-DE" dirty="0"/>
            </a:br>
            <a:r>
              <a:rPr lang="de-DE" dirty="0" err="1"/>
              <a:t>politik</a:t>
            </a:r>
            <a:r>
              <a:rPr lang="de-DE" dirty="0"/>
              <a:t> realisiert werden.</a:t>
            </a:r>
          </a:p>
        </p:txBody>
      </p:sp>
      <p:sp>
        <p:nvSpPr>
          <p:cNvPr id="3" name="Titel 2"/>
          <p:cNvSpPr>
            <a:spLocks noGrp="1"/>
          </p:cNvSpPr>
          <p:nvPr>
            <p:ph type="title"/>
          </p:nvPr>
        </p:nvSpPr>
        <p:spPr/>
        <p:txBody>
          <a:bodyPr/>
          <a:lstStyle/>
          <a:p>
            <a:pPr lvl="0"/>
            <a:r>
              <a:rPr lang="de-DE" dirty="0"/>
              <a:t>Fazit</a:t>
            </a:r>
          </a:p>
        </p:txBody>
      </p:sp>
      <p:sp>
        <p:nvSpPr>
          <p:cNvPr id="4" name="Fußzeilenplatzhalter 3"/>
          <p:cNvSpPr>
            <a:spLocks noGrp="1"/>
          </p:cNvSpPr>
          <p:nvPr>
            <p:ph type="ftr" sz="quarter" idx="11"/>
          </p:nvPr>
        </p:nvSpPr>
        <p:spPr/>
        <p:txBody>
          <a:bodyPr/>
          <a:lstStyle/>
          <a:p>
            <a:endParaRPr lang="de-DE"/>
          </a:p>
        </p:txBody>
      </p:sp>
      <p:pic>
        <p:nvPicPr>
          <p:cNvPr id="5" name="Picture 2" descr="C:\Users\thagenhofer\Documents\SAL\03_Öffentlichkeitsarbeit\Website\Presseseite\Katharina Brödje, Julian Gaab © Bergische Universität Wuppertal 02.jpg"/>
          <p:cNvPicPr>
            <a:picLocks noChangeAspect="1" noChangeArrowheads="1"/>
          </p:cNvPicPr>
          <p:nvPr/>
        </p:nvPicPr>
        <p:blipFill>
          <a:blip r:embed="rId2" cstate="print"/>
          <a:srcRect/>
          <a:stretch>
            <a:fillRect/>
          </a:stretch>
        </p:blipFill>
        <p:spPr bwMode="auto">
          <a:xfrm>
            <a:off x="8859572" y="4651758"/>
            <a:ext cx="3332428" cy="2215710"/>
          </a:xfrm>
          <a:prstGeom prst="rect">
            <a:avLst/>
          </a:prstGeom>
          <a:noFill/>
        </p:spPr>
      </p:pic>
      <p:sp>
        <p:nvSpPr>
          <p:cNvPr id="6" name="Textfeld 5"/>
          <p:cNvSpPr txBox="1"/>
          <p:nvPr/>
        </p:nvSpPr>
        <p:spPr>
          <a:xfrm>
            <a:off x="8859572" y="6544938"/>
            <a:ext cx="3332428" cy="369332"/>
          </a:xfrm>
          <a:prstGeom prst="rect">
            <a:avLst/>
          </a:prstGeom>
          <a:noFill/>
        </p:spPr>
        <p:txBody>
          <a:bodyPr wrap="square" rtlCol="0">
            <a:spAutoFit/>
          </a:bodyPr>
          <a:lstStyle/>
          <a:p>
            <a:r>
              <a:rPr lang="de-DE" sz="900" dirty="0">
                <a:solidFill>
                  <a:schemeClr val="bg1"/>
                </a:solidFill>
              </a:rPr>
              <a:t>Bildrechte: Katharina </a:t>
            </a:r>
            <a:r>
              <a:rPr lang="de-DE" sz="900" dirty="0" err="1">
                <a:solidFill>
                  <a:schemeClr val="bg1"/>
                </a:solidFill>
              </a:rPr>
              <a:t>Brödje</a:t>
            </a:r>
            <a:r>
              <a:rPr lang="de-DE" sz="900" dirty="0">
                <a:solidFill>
                  <a:schemeClr val="bg1"/>
                </a:solidFill>
              </a:rPr>
              <a:t>, Julian Gaab © Bergische Universität Wuppertal </a:t>
            </a:r>
            <a:endParaRPr lang="de-DE" sz="1050" dirty="0">
              <a:solidFill>
                <a:schemeClr val="bg1"/>
              </a:solidFill>
            </a:endParaRPr>
          </a:p>
        </p:txBody>
      </p:sp>
    </p:spTree>
    <p:extLst>
      <p:ext uri="{BB962C8B-B14F-4D97-AF65-F5344CB8AC3E}">
        <p14:creationId xmlns:p14="http://schemas.microsoft.com/office/powerpoint/2010/main" val="1684570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320" y="1650207"/>
            <a:ext cx="8426518" cy="4525962"/>
          </a:xfrm>
        </p:spPr>
      </p:pic>
      <p:sp>
        <p:nvSpPr>
          <p:cNvPr id="3" name="Titel 2"/>
          <p:cNvSpPr>
            <a:spLocks noGrp="1"/>
          </p:cNvSpPr>
          <p:nvPr>
            <p:ph type="title"/>
          </p:nvPr>
        </p:nvSpPr>
        <p:spPr/>
        <p:txBody>
          <a:bodyPr/>
          <a:lstStyle/>
          <a:p>
            <a:r>
              <a:rPr lang="de-DE" dirty="0"/>
              <a:t>Fragen und Diskussion</a:t>
            </a:r>
          </a:p>
        </p:txBody>
      </p:sp>
      <p:sp>
        <p:nvSpPr>
          <p:cNvPr id="2" name="Fußzeilenplatzhalter 1"/>
          <p:cNvSpPr>
            <a:spLocks noGrp="1"/>
          </p:cNvSpPr>
          <p:nvPr>
            <p:ph type="ftr" sz="quarter" idx="11"/>
          </p:nvPr>
        </p:nvSpPr>
        <p:spPr/>
        <p:txBody>
          <a:bodyPr/>
          <a:lstStyle/>
          <a:p>
            <a:endParaRPr lang="de-DE"/>
          </a:p>
        </p:txBody>
      </p:sp>
      <p:pic>
        <p:nvPicPr>
          <p:cNvPr id="5" name="Picture 2" descr="Meeting, Treffen, Miteinander, Besprechung, Gemeins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8232" y="0"/>
            <a:ext cx="2123768" cy="212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96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Agenda</a:t>
            </a:r>
          </a:p>
        </p:txBody>
      </p:sp>
      <p:pic>
        <p:nvPicPr>
          <p:cNvPr id="6" name="Grafik 5"/>
          <p:cNvPicPr/>
          <p:nvPr/>
        </p:nvPicPr>
        <p:blipFill>
          <a:blip r:embed="rId2" cstate="print">
            <a:extLst>
              <a:ext uri="{28A0092B-C50C-407E-A947-70E740481C1C}">
                <a14:useLocalDpi xmlns:a14="http://schemas.microsoft.com/office/drawing/2010/main" val="0"/>
              </a:ext>
            </a:extLst>
          </a:blip>
          <a:stretch>
            <a:fillRect/>
          </a:stretch>
        </p:blipFill>
        <p:spPr>
          <a:xfrm>
            <a:off x="7613015" y="638795"/>
            <a:ext cx="3664585" cy="732790"/>
          </a:xfrm>
          <a:prstGeom prst="rect">
            <a:avLst/>
          </a:prstGeom>
        </p:spPr>
      </p:pic>
      <p:sp>
        <p:nvSpPr>
          <p:cNvPr id="2" name="Inhaltsplatzhalter 1"/>
          <p:cNvSpPr>
            <a:spLocks noGrp="1"/>
          </p:cNvSpPr>
          <p:nvPr>
            <p:ph idx="1"/>
          </p:nvPr>
        </p:nvSpPr>
        <p:spPr/>
        <p:txBody>
          <a:bodyPr/>
          <a:lstStyle/>
          <a:p>
            <a:r>
              <a:rPr lang="de-DE" dirty="0"/>
              <a:t>Service und Nachhaltigkeit – eine Checkliste</a:t>
            </a:r>
          </a:p>
          <a:p>
            <a:r>
              <a:rPr lang="de-DE" dirty="0"/>
              <a:t>Aktuelle Situation - Vorhandener Service</a:t>
            </a:r>
          </a:p>
          <a:p>
            <a:r>
              <a:rPr lang="de-DE" dirty="0"/>
              <a:t>Zu entwickelnde Rahmenbedingungen</a:t>
            </a:r>
          </a:p>
          <a:p>
            <a:r>
              <a:rPr lang="de-DE" dirty="0"/>
              <a:t>Handlungsperspektiven</a:t>
            </a:r>
          </a:p>
          <a:p>
            <a:r>
              <a:rPr lang="de-DE" dirty="0"/>
              <a:t>Fazit</a:t>
            </a:r>
          </a:p>
        </p:txBody>
      </p:sp>
      <p:sp>
        <p:nvSpPr>
          <p:cNvPr id="5" name="Fußzeilenplatzhalter 4"/>
          <p:cNvSpPr>
            <a:spLocks noGrp="1"/>
          </p:cNvSpPr>
          <p:nvPr>
            <p:ph type="ftr" sz="quarter" idx="11"/>
          </p:nvPr>
        </p:nvSpPr>
        <p:spPr/>
        <p:txBody>
          <a:bodyPr/>
          <a:lstStyle/>
          <a:p>
            <a:endParaRPr lang="de-DE"/>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2000" y="3618000"/>
            <a:ext cx="4320000" cy="3240000"/>
          </a:xfrm>
          <a:prstGeom prst="rect">
            <a:avLst/>
          </a:prstGeom>
        </p:spPr>
      </p:pic>
    </p:spTree>
    <p:extLst>
      <p:ext uri="{BB962C8B-B14F-4D97-AF65-F5344CB8AC3E}">
        <p14:creationId xmlns:p14="http://schemas.microsoft.com/office/powerpoint/2010/main" val="247432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Technische</a:t>
            </a:r>
            <a:r>
              <a:rPr lang="de-DE" baseline="0" dirty="0"/>
              <a:t> Unterstützung</a:t>
            </a:r>
          </a:p>
          <a:p>
            <a:pPr lvl="1"/>
            <a:r>
              <a:rPr lang="de-DE" dirty="0"/>
              <a:t>3D-Modell-Erstellung</a:t>
            </a:r>
          </a:p>
          <a:p>
            <a:pPr lvl="1"/>
            <a:r>
              <a:rPr lang="de-DE" dirty="0"/>
              <a:t>Anschaffung/Bereitstellung/Rollout von Hardware</a:t>
            </a:r>
            <a:r>
              <a:rPr lang="de-DE" baseline="0" dirty="0"/>
              <a:t> und Software</a:t>
            </a:r>
          </a:p>
          <a:p>
            <a:pPr lvl="1"/>
            <a:r>
              <a:rPr lang="de-DE" baseline="0" dirty="0" err="1"/>
              <a:t>Versionierung</a:t>
            </a:r>
            <a:r>
              <a:rPr lang="de-DE" baseline="0" dirty="0"/>
              <a:t>/Updates</a:t>
            </a:r>
          </a:p>
          <a:p>
            <a:pPr lvl="1"/>
            <a:r>
              <a:rPr lang="de-DE" baseline="0" dirty="0"/>
              <a:t>Weiterentwicklung der Software</a:t>
            </a:r>
          </a:p>
          <a:p>
            <a:pPr lvl="0"/>
            <a:r>
              <a:rPr lang="de-DE" dirty="0"/>
              <a:t>Didaktische Unterstützung</a:t>
            </a:r>
          </a:p>
          <a:p>
            <a:pPr lvl="1"/>
            <a:r>
              <a:rPr lang="de-DE" dirty="0"/>
              <a:t>Themenauswahl</a:t>
            </a:r>
          </a:p>
          <a:p>
            <a:pPr lvl="1"/>
            <a:r>
              <a:rPr lang="de-DE" dirty="0"/>
              <a:t>3D-Modell-Anpassung</a:t>
            </a:r>
          </a:p>
          <a:p>
            <a:pPr lvl="1"/>
            <a:r>
              <a:rPr lang="de-DE" dirty="0"/>
              <a:t>Storyboard</a:t>
            </a:r>
            <a:r>
              <a:rPr lang="de-DE" baseline="0" dirty="0"/>
              <a:t> und Modulerstellung</a:t>
            </a:r>
            <a:endParaRPr lang="de-DE" dirty="0"/>
          </a:p>
          <a:p>
            <a:pPr lvl="1"/>
            <a:r>
              <a:rPr lang="de-DE" dirty="0"/>
              <a:t>Didaktische Einsatzszenarien</a:t>
            </a:r>
          </a:p>
          <a:p>
            <a:pPr lvl="1"/>
            <a:endParaRPr lang="de-DE" dirty="0"/>
          </a:p>
        </p:txBody>
      </p:sp>
      <p:sp>
        <p:nvSpPr>
          <p:cNvPr id="3" name="Titel 2"/>
          <p:cNvSpPr>
            <a:spLocks noGrp="1"/>
          </p:cNvSpPr>
          <p:nvPr>
            <p:ph type="title"/>
          </p:nvPr>
        </p:nvSpPr>
        <p:spPr/>
        <p:txBody>
          <a:bodyPr>
            <a:normAutofit fontScale="90000"/>
          </a:bodyPr>
          <a:lstStyle/>
          <a:p>
            <a:pPr lvl="0"/>
            <a:r>
              <a:rPr lang="de-DE" dirty="0"/>
              <a:t>Service und Nachhaltigkeit – eine Checkliste</a:t>
            </a:r>
          </a:p>
        </p:txBody>
      </p:sp>
      <p:sp>
        <p:nvSpPr>
          <p:cNvPr id="4" name="Fußzeilenplatzhalter 3"/>
          <p:cNvSpPr>
            <a:spLocks noGrp="1"/>
          </p:cNvSpPr>
          <p:nvPr>
            <p:ph type="ftr" sz="quarter" idx="11"/>
          </p:nvPr>
        </p:nvSpPr>
        <p:spPr/>
        <p:txBody>
          <a:bodyPr/>
          <a:lstStyle/>
          <a:p>
            <a:endParaRPr lang="de-DE"/>
          </a:p>
        </p:txBody>
      </p:sp>
      <p:pic>
        <p:nvPicPr>
          <p:cNvPr id="5" name="Grafik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1000"/>
                    </a14:imgEffect>
                  </a14:imgLayer>
                </a14:imgProps>
              </a:ext>
              <a:ext uri="{28A0092B-C50C-407E-A947-70E740481C1C}">
                <a14:useLocalDpi xmlns:a14="http://schemas.microsoft.com/office/drawing/2010/main" val="0"/>
              </a:ext>
            </a:extLst>
          </a:blip>
          <a:stretch>
            <a:fillRect/>
          </a:stretch>
        </p:blipFill>
        <p:spPr>
          <a:xfrm>
            <a:off x="7872000" y="3618000"/>
            <a:ext cx="4320000" cy="3240000"/>
          </a:xfrm>
          <a:prstGeom prst="rect">
            <a:avLst/>
          </a:prstGeom>
        </p:spPr>
      </p:pic>
    </p:spTree>
    <p:extLst>
      <p:ext uri="{BB962C8B-B14F-4D97-AF65-F5344CB8AC3E}">
        <p14:creationId xmlns:p14="http://schemas.microsoft.com/office/powerpoint/2010/main" val="261338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pPr>
              <a:spcAft>
                <a:spcPts val="400"/>
              </a:spcAft>
            </a:pPr>
            <a:r>
              <a:rPr lang="de-DE" sz="2000" dirty="0">
                <a:latin typeface="Open Sans" panose="020B0606030504020204" pitchFamily="34" charset="0"/>
                <a:ea typeface="Open Sans" panose="020B0606030504020204" pitchFamily="34" charset="0"/>
                <a:cs typeface="Open Sans" panose="020B0606030504020204" pitchFamily="34" charset="0"/>
              </a:rPr>
              <a:t>Autorenwerkzeug zur Erstellung von AR- oder VR-Inhalten auf Basis eines 3D-Modells (PC und Android)</a:t>
            </a:r>
          </a:p>
          <a:p>
            <a:pPr>
              <a:spcAft>
                <a:spcPts val="400"/>
              </a:spcAft>
            </a:pPr>
            <a:r>
              <a:rPr lang="de-DE" sz="2000" dirty="0">
                <a:latin typeface="Open Sans" panose="020B0606030504020204" pitchFamily="34" charset="0"/>
                <a:ea typeface="Open Sans" panose="020B0606030504020204" pitchFamily="34" charset="0"/>
                <a:cs typeface="Open Sans" panose="020B0606030504020204" pitchFamily="34" charset="0"/>
              </a:rPr>
              <a:t>Vier SAL-Lernmodule und drei SVL-Lernmodule für den Bogenoffset und Schnellschneider auf Basis von fünf 3D-Modellen</a:t>
            </a:r>
          </a:p>
          <a:p>
            <a:pPr>
              <a:spcAft>
                <a:spcPts val="400"/>
              </a:spcAft>
            </a:pPr>
            <a:r>
              <a:rPr lang="de-DE" sz="2000" dirty="0">
                <a:latin typeface="Open Sans" panose="020B0606030504020204" pitchFamily="34" charset="0"/>
                <a:ea typeface="Open Sans" panose="020B0606030504020204" pitchFamily="34" charset="0"/>
                <a:cs typeface="Open Sans" panose="020B0606030504020204" pitchFamily="34" charset="0"/>
              </a:rPr>
              <a:t>Didaktische Konzepte und Modulhandbücher sowie eine Anwenderschulung für Lehrende</a:t>
            </a:r>
          </a:p>
          <a:p>
            <a:pPr>
              <a:spcAft>
                <a:spcPts val="400"/>
              </a:spcAft>
            </a:pPr>
            <a:r>
              <a:rPr lang="de-DE" sz="2000" dirty="0">
                <a:latin typeface="Open Sans" panose="020B0606030504020204" pitchFamily="34" charset="0"/>
                <a:ea typeface="Open Sans" panose="020B0606030504020204" pitchFamily="34" charset="0"/>
                <a:cs typeface="Open Sans" panose="020B0606030504020204" pitchFamily="34" charset="0"/>
              </a:rPr>
              <a:t>20 SAL-Erprobungen und 10 SVL-Erprobungen in Berufsschulen und Ausbildungsbetrieben</a:t>
            </a:r>
          </a:p>
          <a:p>
            <a:pPr>
              <a:spcAft>
                <a:spcPts val="400"/>
              </a:spcAft>
            </a:pPr>
            <a:endParaRPr lang="de-DE"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Inhaltsplatzhalter 4"/>
          <p:cNvSpPr>
            <a:spLocks noGrp="1"/>
          </p:cNvSpPr>
          <p:nvPr>
            <p:ph sz="half" idx="2"/>
          </p:nvPr>
        </p:nvSpPr>
        <p:spPr>
          <a:xfrm>
            <a:off x="6197600" y="2438998"/>
            <a:ext cx="5384800" cy="3568294"/>
          </a:xfrm>
        </p:spPr>
        <p:txBody>
          <a:bodyPr/>
          <a:lstStyle/>
          <a:p>
            <a:pPr>
              <a:spcAft>
                <a:spcPts val="400"/>
              </a:spcAft>
            </a:pPr>
            <a:r>
              <a:rPr lang="de-DE" sz="2000" dirty="0">
                <a:latin typeface="Open Sans" panose="020B0606030504020204" pitchFamily="34" charset="0"/>
                <a:ea typeface="Open Sans" panose="020B0606030504020204" pitchFamily="34" charset="0"/>
                <a:cs typeface="Open Sans" panose="020B0606030504020204" pitchFamily="34" charset="0"/>
              </a:rPr>
              <a:t>Lehrerfortbildungen in Niedersachsen, Rheinland-Pfalz und Altenburg</a:t>
            </a:r>
          </a:p>
          <a:p>
            <a:pPr>
              <a:spcAft>
                <a:spcPts val="400"/>
              </a:spcAft>
            </a:pPr>
            <a:r>
              <a:rPr lang="de-DE" sz="2000" dirty="0">
                <a:latin typeface="Open Sans" panose="020B0606030504020204" pitchFamily="34" charset="0"/>
                <a:ea typeface="Open Sans" panose="020B0606030504020204" pitchFamily="34" charset="0"/>
                <a:cs typeface="Open Sans" panose="020B0606030504020204" pitchFamily="34" charset="0"/>
              </a:rPr>
              <a:t>230 Veranstaltungen mit Vorträgen und/oder Demos</a:t>
            </a:r>
          </a:p>
          <a:p>
            <a:pPr>
              <a:spcAft>
                <a:spcPts val="400"/>
              </a:spcAft>
            </a:pPr>
            <a:r>
              <a:rPr lang="de-DE" sz="2000" dirty="0">
                <a:latin typeface="Open Sans" panose="020B0606030504020204" pitchFamily="34" charset="0"/>
                <a:ea typeface="Open Sans" panose="020B0606030504020204" pitchFamily="34" charset="0"/>
                <a:cs typeface="Open Sans" panose="020B0606030504020204" pitchFamily="34" charset="0"/>
              </a:rPr>
              <a:t>Konsortium zur Verstetigung der Projektergebnisse und zur Standardisierung</a:t>
            </a:r>
          </a:p>
          <a:p>
            <a:pPr>
              <a:spcAft>
                <a:spcPts val="400"/>
              </a:spcAft>
            </a:pPr>
            <a:r>
              <a:rPr lang="de-DE" sz="2000" dirty="0">
                <a:latin typeface="Open Sans" panose="020B0606030504020204" pitchFamily="34" charset="0"/>
                <a:ea typeface="Open Sans" panose="020B0606030504020204" pitchFamily="34" charset="0"/>
                <a:cs typeface="Open Sans" panose="020B0606030504020204" pitchFamily="34" charset="0"/>
              </a:rPr>
              <a:t>Einsatz an 25 Schulen und Unternehmen </a:t>
            </a:r>
          </a:p>
        </p:txBody>
      </p:sp>
      <p:sp>
        <p:nvSpPr>
          <p:cNvPr id="3" name="Titel 2"/>
          <p:cNvSpPr>
            <a:spLocks noGrp="1"/>
          </p:cNvSpPr>
          <p:nvPr>
            <p:ph type="title"/>
          </p:nvPr>
        </p:nvSpPr>
        <p:spPr/>
        <p:txBody>
          <a:bodyPr>
            <a:normAutofit fontScale="90000"/>
          </a:bodyPr>
          <a:lstStyle/>
          <a:p>
            <a:r>
              <a:rPr lang="de-DE" dirty="0"/>
              <a:t>Ergebnisse aus (fast) </a:t>
            </a:r>
            <a:br>
              <a:rPr lang="de-DE" dirty="0"/>
            </a:br>
            <a:r>
              <a:rPr lang="de-DE" dirty="0"/>
              <a:t>sechs Projektjahren</a:t>
            </a:r>
          </a:p>
        </p:txBody>
      </p:sp>
      <p:pic>
        <p:nvPicPr>
          <p:cNvPr id="1026" name="Picture 2" descr="http://www.social-augmented-learning.de/wp-content/uploads/2016/10/Kick-Off_Beitragsbild-520x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259" y="0"/>
            <a:ext cx="4593741" cy="2164360"/>
          </a:xfrm>
          <a:prstGeom prst="rect">
            <a:avLst/>
          </a:prstGeom>
          <a:noFill/>
          <a:extLst>
            <a:ext uri="{909E8E84-426E-40DD-AFC4-6F175D3DCCD1}">
              <a14:hiddenFill xmlns:a14="http://schemas.microsoft.com/office/drawing/2010/main">
                <a:solidFill>
                  <a:srgbClr val="FFFFFF"/>
                </a:solidFill>
              </a14:hiddenFill>
            </a:ext>
          </a:extLst>
        </p:spPr>
      </p:pic>
      <p:sp>
        <p:nvSpPr>
          <p:cNvPr id="6" name="Fußzeilenplatzhalter 5"/>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47702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err="1"/>
              <a:t>Lizensierbares</a:t>
            </a:r>
            <a:r>
              <a:rPr lang="de-DE" dirty="0"/>
              <a:t> Autorenwerkzeug – für duale Ausbildung kostenfrei</a:t>
            </a:r>
          </a:p>
          <a:p>
            <a:r>
              <a:rPr lang="de-DE" dirty="0"/>
              <a:t>Projektabhängiger Support durch SVL-Verbundpartner</a:t>
            </a:r>
          </a:p>
          <a:p>
            <a:r>
              <a:rPr lang="de-DE" dirty="0"/>
              <a:t>Konsortium als Netzwerkstruktur</a:t>
            </a:r>
          </a:p>
          <a:p>
            <a:r>
              <a:rPr lang="de-DE" dirty="0"/>
              <a:t>Informationsangebot der Website social-virtual-learning.de</a:t>
            </a:r>
          </a:p>
          <a:p>
            <a:r>
              <a:rPr lang="de-DE" dirty="0"/>
              <a:t>Nachhaltige Bereitstellung der bisherigen Projektergebnisse durch den ZFA</a:t>
            </a:r>
          </a:p>
          <a:p>
            <a:r>
              <a:rPr lang="de-DE" dirty="0">
                <a:solidFill>
                  <a:srgbClr val="FF0000"/>
                </a:solidFill>
              </a:rPr>
              <a:t>Problem: Derzeitige Struktur kann insbesondere nach Projektende den notwendigen Service zu weiteren Verbreitung von AR-/VR-Lernen nicht bereitstellen!</a:t>
            </a:r>
          </a:p>
        </p:txBody>
      </p:sp>
      <p:sp>
        <p:nvSpPr>
          <p:cNvPr id="3" name="Titel 2"/>
          <p:cNvSpPr>
            <a:spLocks noGrp="1"/>
          </p:cNvSpPr>
          <p:nvPr>
            <p:ph type="title"/>
          </p:nvPr>
        </p:nvSpPr>
        <p:spPr/>
        <p:txBody>
          <a:bodyPr/>
          <a:lstStyle/>
          <a:p>
            <a:pPr lvl="0"/>
            <a:r>
              <a:rPr lang="de-DE" dirty="0"/>
              <a:t>Aktuelle Situation - Vorhandener Service</a:t>
            </a:r>
          </a:p>
        </p:txBody>
      </p:sp>
      <p:sp>
        <p:nvSpPr>
          <p:cNvPr id="4" name="Fußzeilenplatzhalter 3"/>
          <p:cNvSpPr>
            <a:spLocks noGrp="1"/>
          </p:cNvSpPr>
          <p:nvPr>
            <p:ph type="ftr" sz="quarter" idx="11"/>
          </p:nvPr>
        </p:nvSpPr>
        <p:spPr/>
        <p:txBody>
          <a:bodyPr/>
          <a:lstStyle/>
          <a:p>
            <a:endParaRPr lang="de-DE"/>
          </a:p>
        </p:txBody>
      </p:sp>
      <p:pic>
        <p:nvPicPr>
          <p:cNvPr id="5" name="Grafik 4"/>
          <p:cNvPicPr/>
          <p:nvPr/>
        </p:nvPicPr>
        <p:blipFill>
          <a:blip r:embed="rId2" cstate="print">
            <a:extLst>
              <a:ext uri="{28A0092B-C50C-407E-A947-70E740481C1C}">
                <a14:useLocalDpi xmlns:a14="http://schemas.microsoft.com/office/drawing/2010/main" val="0"/>
              </a:ext>
            </a:extLst>
          </a:blip>
          <a:stretch>
            <a:fillRect/>
          </a:stretch>
        </p:blipFill>
        <p:spPr>
          <a:xfrm>
            <a:off x="8527415" y="6042344"/>
            <a:ext cx="3664585" cy="732790"/>
          </a:xfrm>
          <a:prstGeom prst="rect">
            <a:avLst/>
          </a:prstGeom>
        </p:spPr>
      </p:pic>
    </p:spTree>
    <p:extLst>
      <p:ext uri="{BB962C8B-B14F-4D97-AF65-F5344CB8AC3E}">
        <p14:creationId xmlns:p14="http://schemas.microsoft.com/office/powerpoint/2010/main" val="252062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D7F03752-D67B-48DA-90DD-EC1D39F738E0}"/>
              </a:ext>
            </a:extLst>
          </p:cNvPr>
          <p:cNvSpPr>
            <a:spLocks noGrp="1"/>
          </p:cNvSpPr>
          <p:nvPr>
            <p:ph sz="half" idx="1"/>
          </p:nvPr>
        </p:nvSpPr>
        <p:spPr>
          <a:xfrm>
            <a:off x="609599" y="3285460"/>
            <a:ext cx="10841665" cy="2721832"/>
          </a:xfrm>
        </p:spPr>
        <p:txBody>
          <a:bodyPr/>
          <a:lstStyle/>
          <a:p>
            <a:r>
              <a:rPr lang="de-DE" i="1" dirty="0"/>
              <a:t>„Verstehen wir, was gut für die jungen Menschen ist? Im Sinne eines erfolgreichen und effizienten Lernens.“</a:t>
            </a:r>
          </a:p>
          <a:p>
            <a:endParaRPr lang="de-DE" dirty="0"/>
          </a:p>
        </p:txBody>
      </p:sp>
      <p:sp>
        <p:nvSpPr>
          <p:cNvPr id="4" name="Titel 3">
            <a:extLst>
              <a:ext uri="{FF2B5EF4-FFF2-40B4-BE49-F238E27FC236}">
                <a16:creationId xmlns:a16="http://schemas.microsoft.com/office/drawing/2014/main" xmlns="" id="{BF72A8DA-5D63-4576-A5B2-BC04D00A0ED3}"/>
              </a:ext>
            </a:extLst>
          </p:cNvPr>
          <p:cNvSpPr>
            <a:spLocks noGrp="1"/>
          </p:cNvSpPr>
          <p:nvPr>
            <p:ph type="title"/>
          </p:nvPr>
        </p:nvSpPr>
        <p:spPr/>
        <p:txBody>
          <a:bodyPr>
            <a:normAutofit fontScale="90000"/>
          </a:bodyPr>
          <a:lstStyle/>
          <a:p>
            <a:r>
              <a:rPr lang="de-DE" dirty="0"/>
              <a:t>Was braucht die Industrie und die berufliche Bildung im Bereich der AR in der Zukunft? </a:t>
            </a:r>
          </a:p>
        </p:txBody>
      </p:sp>
      <p:sp>
        <p:nvSpPr>
          <p:cNvPr id="5" name="Fußzeilenplatzhalter 4">
            <a:extLst>
              <a:ext uri="{FF2B5EF4-FFF2-40B4-BE49-F238E27FC236}">
                <a16:creationId xmlns:a16="http://schemas.microsoft.com/office/drawing/2014/main" xmlns="" id="{BC2D081E-7AA5-4349-84FA-54ABE86BD601}"/>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79468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384336AF-8629-4709-A9AA-6ADDD8D1CC07}"/>
              </a:ext>
            </a:extLst>
          </p:cNvPr>
          <p:cNvSpPr>
            <a:spLocks noGrp="1"/>
          </p:cNvSpPr>
          <p:nvPr>
            <p:ph idx="1"/>
          </p:nvPr>
        </p:nvSpPr>
        <p:spPr>
          <a:xfrm>
            <a:off x="715926" y="2509283"/>
            <a:ext cx="10972800" cy="2487723"/>
          </a:xfrm>
        </p:spPr>
        <p:txBody>
          <a:bodyPr/>
          <a:lstStyle/>
          <a:p>
            <a:r>
              <a:rPr lang="de-DE" i="1" dirty="0"/>
              <a:t>„Digitales Lernen muss Mehrwert bringen. Das gilt für VR u. AR: es darf nicht einfach bisherige Methoden ersetzen.“</a:t>
            </a:r>
          </a:p>
          <a:p>
            <a:endParaRPr lang="de-DE" dirty="0"/>
          </a:p>
        </p:txBody>
      </p:sp>
      <p:sp>
        <p:nvSpPr>
          <p:cNvPr id="4" name="Fußzeilenplatzhalter 3">
            <a:extLst>
              <a:ext uri="{FF2B5EF4-FFF2-40B4-BE49-F238E27FC236}">
                <a16:creationId xmlns:a16="http://schemas.microsoft.com/office/drawing/2014/main" xmlns="" id="{6E690C7A-F4D0-406F-A256-35F62667A53A}"/>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98874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384336AF-8629-4709-A9AA-6ADDD8D1CC07}"/>
              </a:ext>
            </a:extLst>
          </p:cNvPr>
          <p:cNvSpPr>
            <a:spLocks noGrp="1"/>
          </p:cNvSpPr>
          <p:nvPr>
            <p:ph idx="1"/>
          </p:nvPr>
        </p:nvSpPr>
        <p:spPr>
          <a:xfrm>
            <a:off x="609600" y="3429000"/>
            <a:ext cx="10972800" cy="2578100"/>
          </a:xfrm>
        </p:spPr>
        <p:txBody>
          <a:bodyPr/>
          <a:lstStyle/>
          <a:p>
            <a:r>
              <a:rPr lang="de-DE" i="1" dirty="0"/>
              <a:t>„Wie können wir die neuen Tools optimal einsetzen, entwickeln und die bestmögliche Einsatzform finden? Bspw. Lernen über Distanzen.“</a:t>
            </a:r>
          </a:p>
          <a:p>
            <a:endParaRPr lang="de-DE" dirty="0"/>
          </a:p>
        </p:txBody>
      </p:sp>
      <p:sp>
        <p:nvSpPr>
          <p:cNvPr id="3" name="Titel 2">
            <a:extLst>
              <a:ext uri="{FF2B5EF4-FFF2-40B4-BE49-F238E27FC236}">
                <a16:creationId xmlns:a16="http://schemas.microsoft.com/office/drawing/2014/main" xmlns="" id="{B0C7E3A1-DCB4-44BD-BDAB-2588CA648EA8}"/>
              </a:ext>
            </a:extLst>
          </p:cNvPr>
          <p:cNvSpPr>
            <a:spLocks noGrp="1"/>
          </p:cNvSpPr>
          <p:nvPr>
            <p:ph type="title"/>
          </p:nvPr>
        </p:nvSpPr>
        <p:spPr/>
        <p:txBody>
          <a:bodyPr>
            <a:normAutofit fontScale="90000"/>
          </a:bodyPr>
          <a:lstStyle/>
          <a:p>
            <a:r>
              <a:rPr lang="de-DE" dirty="0"/>
              <a:t>Verstehen wir wirklich die optimalen Einsatzgebiete für VR und AR? </a:t>
            </a:r>
          </a:p>
        </p:txBody>
      </p:sp>
      <p:sp>
        <p:nvSpPr>
          <p:cNvPr id="4" name="Fußzeilenplatzhalter 3">
            <a:extLst>
              <a:ext uri="{FF2B5EF4-FFF2-40B4-BE49-F238E27FC236}">
                <a16:creationId xmlns:a16="http://schemas.microsoft.com/office/drawing/2014/main" xmlns="" id="{6E690C7A-F4D0-406F-A256-35F62667A53A}"/>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565378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384336AF-8629-4709-A9AA-6ADDD8D1CC07}"/>
              </a:ext>
            </a:extLst>
          </p:cNvPr>
          <p:cNvSpPr>
            <a:spLocks noGrp="1"/>
          </p:cNvSpPr>
          <p:nvPr>
            <p:ph idx="1"/>
          </p:nvPr>
        </p:nvSpPr>
        <p:spPr>
          <a:xfrm>
            <a:off x="609600" y="3429000"/>
            <a:ext cx="10972800" cy="2578100"/>
          </a:xfrm>
        </p:spPr>
        <p:txBody>
          <a:bodyPr/>
          <a:lstStyle/>
          <a:p>
            <a:r>
              <a:rPr lang="de-DE" i="1" dirty="0"/>
              <a:t>„Digitale Lernkonzepte müssen Perspektiven und Zukunftspotenziale in sich tragen. Es darf kein starres System sein, was selbst nicht mit der Zeit geht</a:t>
            </a:r>
            <a:r>
              <a:rPr lang="de-DE" i="1" dirty="0" smtClean="0"/>
              <a:t>.“</a:t>
            </a:r>
            <a:endParaRPr lang="de-DE" i="1" dirty="0"/>
          </a:p>
          <a:p>
            <a:endParaRPr lang="de-DE" dirty="0"/>
          </a:p>
        </p:txBody>
      </p:sp>
      <p:sp>
        <p:nvSpPr>
          <p:cNvPr id="3" name="Titel 2">
            <a:extLst>
              <a:ext uri="{FF2B5EF4-FFF2-40B4-BE49-F238E27FC236}">
                <a16:creationId xmlns:a16="http://schemas.microsoft.com/office/drawing/2014/main" xmlns="" id="{B0C7E3A1-DCB4-44BD-BDAB-2588CA648EA8}"/>
              </a:ext>
            </a:extLst>
          </p:cNvPr>
          <p:cNvSpPr>
            <a:spLocks noGrp="1"/>
          </p:cNvSpPr>
          <p:nvPr>
            <p:ph type="title"/>
          </p:nvPr>
        </p:nvSpPr>
        <p:spPr/>
        <p:txBody>
          <a:bodyPr>
            <a:normAutofit fontScale="90000"/>
          </a:bodyPr>
          <a:lstStyle/>
          <a:p>
            <a:r>
              <a:rPr lang="de-DE" dirty="0"/>
              <a:t>Jede Konzeption muss kontinuierlich weiter entwickelt werden können!</a:t>
            </a:r>
          </a:p>
        </p:txBody>
      </p:sp>
      <p:sp>
        <p:nvSpPr>
          <p:cNvPr id="4" name="Fußzeilenplatzhalter 3">
            <a:extLst>
              <a:ext uri="{FF2B5EF4-FFF2-40B4-BE49-F238E27FC236}">
                <a16:creationId xmlns:a16="http://schemas.microsoft.com/office/drawing/2014/main" xmlns="" id="{6E690C7A-F4D0-406F-A256-35F62667A53A}"/>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55372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fa_ppt_vorlage">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sal_svl_seminar_p1_einführung</Template>
  <TotalTime>0</TotalTime>
  <Words>679</Words>
  <Application>Microsoft Office PowerPoint</Application>
  <PresentationFormat>Breitbild</PresentationFormat>
  <Paragraphs>79</Paragraphs>
  <Slides>15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Calibri</vt:lpstr>
      <vt:lpstr>Lucida Sans Unicode</vt:lpstr>
      <vt:lpstr>Open Sans</vt:lpstr>
      <vt:lpstr>Verdana</vt:lpstr>
      <vt:lpstr>Wingdings 2</vt:lpstr>
      <vt:lpstr>Wingdings 3</vt:lpstr>
      <vt:lpstr>zfa_ppt_vorlage</vt:lpstr>
      <vt:lpstr>DUO-VORTRAG|SERVICES Rahmenbedingungen für Nachhaltigkeit </vt:lpstr>
      <vt:lpstr>Agenda</vt:lpstr>
      <vt:lpstr>Service und Nachhaltigkeit – eine Checkliste</vt:lpstr>
      <vt:lpstr>Ergebnisse aus (fast)  sechs Projektjahren</vt:lpstr>
      <vt:lpstr>Aktuelle Situation - Vorhandener Service</vt:lpstr>
      <vt:lpstr>Was braucht die Industrie und die berufliche Bildung im Bereich der AR in der Zukunft? </vt:lpstr>
      <vt:lpstr>PowerPoint-Präsentation</vt:lpstr>
      <vt:lpstr>Verstehen wir wirklich die optimalen Einsatzgebiete für VR und AR? </vt:lpstr>
      <vt:lpstr>Jede Konzeption muss kontinuierlich weiter entwickelt werden können!</vt:lpstr>
      <vt:lpstr>Zu entwickelnde Rahmenbedingungen</vt:lpstr>
      <vt:lpstr>Eine eigene Disziplin oder Mittel zum Zweck?</vt:lpstr>
      <vt:lpstr>Wir brauchen Standards und übergeordnete Plattformen, um Interaktionen zwischen den einzelnen Systemen zu ermöglichen, wie auch eine Kompatibilität!</vt:lpstr>
      <vt:lpstr>Handlungsperspektiven</vt:lpstr>
      <vt:lpstr>Fazit</vt:lpstr>
      <vt:lpstr>Fragen und Diskussion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thagenhofer</dc:creator>
  <cp:lastModifiedBy>thagenhofer</cp:lastModifiedBy>
  <cp:revision>101</cp:revision>
  <dcterms:created xsi:type="dcterms:W3CDTF">2017-09-21T13:09:03Z</dcterms:created>
  <dcterms:modified xsi:type="dcterms:W3CDTF">2019-09-09T07:04:44Z</dcterms:modified>
</cp:coreProperties>
</file>