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2" r:id="rId2"/>
    <p:sldId id="324" r:id="rId3"/>
    <p:sldId id="327" r:id="rId4"/>
    <p:sldId id="335" r:id="rId5"/>
    <p:sldId id="328" r:id="rId6"/>
    <p:sldId id="336" r:id="rId7"/>
    <p:sldId id="329" r:id="rId8"/>
    <p:sldId id="337" r:id="rId9"/>
    <p:sldId id="334" r:id="rId10"/>
    <p:sldId id="338" r:id="rId11"/>
    <p:sldId id="323" r:id="rId12"/>
    <p:sldId id="330" r:id="rId13"/>
    <p:sldId id="331" r:id="rId14"/>
    <p:sldId id="332" r:id="rId15"/>
    <p:sldId id="339" r:id="rId16"/>
    <p:sldId id="340" r:id="rId17"/>
    <p:sldId id="333" r:id="rId18"/>
  </p:sldIdLst>
  <p:sldSz cx="9144000" cy="6858000" type="screen4x3"/>
  <p:notesSz cx="6805613" cy="9939338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Open Sans Light" panose="020B0604020202020204" charset="0"/>
      <p:regular r:id="rId25"/>
      <p:italic r:id="rId26"/>
    </p:embeddedFont>
    <p:embeddedFont>
      <p:font typeface="ＭＳ Ｐゴシック" panose="020B0604020202020204" charset="-128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6"/>
    <a:srgbClr val="468966"/>
    <a:srgbClr val="A11F23"/>
    <a:srgbClr val="6E0051"/>
    <a:srgbClr val="4E9879"/>
    <a:srgbClr val="7DB423"/>
    <a:srgbClr val="4F8D67"/>
    <a:srgbClr val="008EFF"/>
    <a:srgbClr val="74B42F"/>
    <a:srgbClr val="00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3" autoAdjust="0"/>
  </p:normalViewPr>
  <p:slideViewPr>
    <p:cSldViewPr snapToGrid="0" snapToObjects="1" showGuides="1">
      <p:cViewPr varScale="1">
        <p:scale>
          <a:sx n="76" d="100"/>
          <a:sy n="76" d="100"/>
        </p:scale>
        <p:origin x="720" y="68"/>
      </p:cViewPr>
      <p:guideLst>
        <p:guide orient="horz" pos="21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3342" y="6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9204F2-81F4-F744-AD89-09F5D89B20E3}" type="datetimeFigureOut">
              <a:rPr lang="de-DE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1476B6-51D5-DB47-9027-02B6778C32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05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3B0F4A-C12E-1844-AFFF-03D67238EFD3}" type="datetimeFigureOut">
              <a:rPr lang="de-DE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9FCF6A-D050-364E-BEB5-D03D98CF7E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829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3D18DE5-EDE2-1A49-9ACD-FF93A7CD2510}" type="slidenum">
              <a:rPr lang="de-D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519875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527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096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907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970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448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920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78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83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89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92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02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61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83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97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722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FCF6A-D050-364E-BEB5-D03D98CF7ED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82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 userDrawn="1"/>
        </p:nvGrpSpPr>
        <p:grpSpPr>
          <a:xfrm>
            <a:off x="377688" y="288757"/>
            <a:ext cx="4835387" cy="397056"/>
            <a:chOff x="0" y="380915"/>
            <a:chExt cx="6573129" cy="539750"/>
          </a:xfrm>
        </p:grpSpPr>
        <p:sp>
          <p:nvSpPr>
            <p:cNvPr id="24" name="Rechteck 23"/>
            <p:cNvSpPr/>
            <p:nvPr/>
          </p:nvSpPr>
          <p:spPr>
            <a:xfrm>
              <a:off x="2245608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898" y="509026"/>
              <a:ext cx="1600054" cy="306265"/>
            </a:xfrm>
            <a:prstGeom prst="rect">
              <a:avLst/>
            </a:prstGeom>
          </p:spPr>
        </p:pic>
        <p:sp>
          <p:nvSpPr>
            <p:cNvPr id="26" name="Rechteck 25"/>
            <p:cNvSpPr/>
            <p:nvPr/>
          </p:nvSpPr>
          <p:spPr>
            <a:xfrm>
              <a:off x="4491216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351" y="394908"/>
              <a:ext cx="1485642" cy="511764"/>
            </a:xfrm>
            <a:prstGeom prst="rect">
              <a:avLst/>
            </a:prstGeom>
          </p:spPr>
        </p:pic>
        <p:sp>
          <p:nvSpPr>
            <p:cNvPr id="28" name="Rechteck 27"/>
            <p:cNvSpPr/>
            <p:nvPr/>
          </p:nvSpPr>
          <p:spPr>
            <a:xfrm>
              <a:off x="0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18" y="446527"/>
              <a:ext cx="409695" cy="410515"/>
            </a:xfrm>
            <a:prstGeom prst="rect">
              <a:avLst/>
            </a:prstGeom>
          </p:spPr>
        </p:pic>
        <p:sp>
          <p:nvSpPr>
            <p:cNvPr id="30" name="Textfeld 29"/>
            <p:cNvSpPr txBox="1"/>
            <p:nvPr/>
          </p:nvSpPr>
          <p:spPr>
            <a:xfrm>
              <a:off x="794202" y="425198"/>
              <a:ext cx="10182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de-DE" sz="1600" dirty="0" smtClean="0">
                  <a:solidFill>
                    <a:srgbClr val="A11F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KOLA</a:t>
              </a:r>
              <a:endParaRPr lang="de-DE" sz="1600" dirty="0">
                <a:solidFill>
                  <a:srgbClr val="A11F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1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"/>
            <a:ext cx="9144000" cy="68545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7320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0" y="5267442"/>
            <a:ext cx="9144000" cy="14749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65" name="Textfeld 1"/>
          <p:cNvSpPr txBox="1">
            <a:spLocks noChangeArrowheads="1"/>
          </p:cNvSpPr>
          <p:nvPr/>
        </p:nvSpPr>
        <p:spPr bwMode="auto">
          <a:xfrm>
            <a:off x="11557000" y="-177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de-DE" sz="18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8418" y="5438083"/>
            <a:ext cx="841844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200" spc="2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LERNERAUTONOMIE IN DER BERUFLICHEN BILDUNG</a:t>
            </a:r>
          </a:p>
          <a:p>
            <a:pPr algn="just">
              <a:spcBef>
                <a:spcPts val="1800"/>
              </a:spcBef>
            </a:pPr>
            <a:r>
              <a:rPr lang="de-DE" sz="1600" spc="1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Strategien </a:t>
            </a:r>
            <a:r>
              <a:rPr lang="de-DE" sz="1600" spc="1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für lernortunabhängiges, </a:t>
            </a:r>
            <a:r>
              <a:rPr lang="de-DE" sz="1600" spc="1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kompetenzförderndes</a:t>
            </a:r>
          </a:p>
          <a:p>
            <a:pPr algn="just"/>
            <a:r>
              <a:rPr lang="de-DE" sz="1600" spc="1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 </a:t>
            </a:r>
            <a:r>
              <a:rPr lang="de-DE" sz="1600" spc="1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arbeitsplatzorientiertes </a:t>
            </a:r>
            <a:r>
              <a:rPr lang="de-DE" sz="1600" spc="1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Lernen</a:t>
            </a:r>
            <a:endParaRPr lang="de-DE" sz="1600" spc="1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77688" y="288757"/>
            <a:ext cx="4835387" cy="397056"/>
            <a:chOff x="0" y="380915"/>
            <a:chExt cx="6573129" cy="539750"/>
          </a:xfrm>
        </p:grpSpPr>
        <p:sp>
          <p:nvSpPr>
            <p:cNvPr id="12" name="Rechteck 11"/>
            <p:cNvSpPr/>
            <p:nvPr/>
          </p:nvSpPr>
          <p:spPr>
            <a:xfrm>
              <a:off x="2245608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898" y="509026"/>
              <a:ext cx="1600054" cy="306265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4491216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351" y="394908"/>
              <a:ext cx="1485642" cy="511764"/>
            </a:xfrm>
            <a:prstGeom prst="rect">
              <a:avLst/>
            </a:prstGeom>
          </p:spPr>
        </p:pic>
        <p:sp>
          <p:nvSpPr>
            <p:cNvPr id="18" name="Rechteck 17"/>
            <p:cNvSpPr/>
            <p:nvPr/>
          </p:nvSpPr>
          <p:spPr>
            <a:xfrm>
              <a:off x="0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18" y="446527"/>
              <a:ext cx="409695" cy="410515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794202" y="425198"/>
              <a:ext cx="10182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de-DE" sz="1600" dirty="0" smtClean="0">
                  <a:solidFill>
                    <a:srgbClr val="A11F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KOLA</a:t>
              </a:r>
              <a:endParaRPr lang="de-DE" sz="1600" dirty="0">
                <a:solidFill>
                  <a:srgbClr val="A11F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6821213" y="4896136"/>
            <a:ext cx="2259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+mj-lt"/>
              </a:rPr>
              <a:t>Bildquelle: pixabay.com CC0 Public Domain</a:t>
            </a:r>
            <a:endParaRPr lang="de-DE" sz="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"/>
            <a:ext cx="9144000" cy="6854562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IMPULSE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 CAFÉ » 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ERGEBNISSE »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9" name="Gerader Verbinder 18"/>
          <p:cNvCxnSpPr/>
          <p:nvPr/>
        </p:nvCxnSpPr>
        <p:spPr>
          <a:xfrm>
            <a:off x="1868537" y="6513955"/>
            <a:ext cx="1125488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/>
          <p:cNvGrpSpPr/>
          <p:nvPr/>
        </p:nvGrpSpPr>
        <p:grpSpPr>
          <a:xfrm>
            <a:off x="377688" y="288757"/>
            <a:ext cx="4835387" cy="397056"/>
            <a:chOff x="0" y="380915"/>
            <a:chExt cx="6573129" cy="539750"/>
          </a:xfrm>
        </p:grpSpPr>
        <p:sp>
          <p:nvSpPr>
            <p:cNvPr id="22" name="Rechteck 21"/>
            <p:cNvSpPr/>
            <p:nvPr/>
          </p:nvSpPr>
          <p:spPr>
            <a:xfrm>
              <a:off x="2245608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898" y="509026"/>
              <a:ext cx="1600054" cy="306265"/>
            </a:xfrm>
            <a:prstGeom prst="rect">
              <a:avLst/>
            </a:prstGeom>
          </p:spPr>
        </p:pic>
        <p:sp>
          <p:nvSpPr>
            <p:cNvPr id="24" name="Rechteck 23"/>
            <p:cNvSpPr/>
            <p:nvPr/>
          </p:nvSpPr>
          <p:spPr>
            <a:xfrm>
              <a:off x="4491216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351" y="394908"/>
              <a:ext cx="1485642" cy="511764"/>
            </a:xfrm>
            <a:prstGeom prst="rect">
              <a:avLst/>
            </a:prstGeom>
          </p:spPr>
        </p:pic>
        <p:sp>
          <p:nvSpPr>
            <p:cNvPr id="26" name="Rechteck 25"/>
            <p:cNvSpPr/>
            <p:nvPr/>
          </p:nvSpPr>
          <p:spPr>
            <a:xfrm>
              <a:off x="0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18" y="446527"/>
              <a:ext cx="409695" cy="410515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>
            <a:xfrm>
              <a:off x="794202" y="425198"/>
              <a:ext cx="10182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de-DE" sz="1600" dirty="0" smtClean="0">
                  <a:solidFill>
                    <a:srgbClr val="A11F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KOLA</a:t>
              </a:r>
              <a:endParaRPr lang="de-DE" sz="1600" dirty="0">
                <a:solidFill>
                  <a:srgbClr val="A11F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5975132" y="6224781"/>
            <a:ext cx="2843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Bildquelle: </a:t>
            </a:r>
            <a:r>
              <a:rPr lang="de-DE" sz="800" b="1" dirty="0"/>
              <a:t>CC BY </a:t>
            </a:r>
            <a:r>
              <a:rPr lang="de-DE" sz="800" b="1" dirty="0" smtClean="0"/>
              <a:t>3.0</a:t>
            </a:r>
            <a:r>
              <a:rPr lang="de-DE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www.theworldcafe.com (bearbeitet)</a:t>
            </a:r>
            <a:endParaRPr lang="de-DE" sz="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130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IMPULSE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 CAFÉ » 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ERGEBNISSE »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6942" y="2834096"/>
            <a:ext cx="80132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de-DE" sz="4800" spc="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VIELEN DANK!</a:t>
            </a:r>
            <a:r>
              <a:rPr lang="en-GB" altLang="de-DE" sz="4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en-GB" altLang="de-DE" sz="4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Bitte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Sie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nun den </a:t>
            </a: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nächsten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Tisch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GB" altLang="de-DE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7" name="Gerader Verbinder 26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36942" y="1603353"/>
            <a:ext cx="8013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spc="2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Erste Caféhaus-Runde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360786" y="5546779"/>
            <a:ext cx="5368055" cy="291909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58122" y="1611280"/>
            <a:ext cx="8370719" cy="5007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" name="Rectangle 3"/>
          <p:cNvSpPr>
            <a:spLocks noChangeArrowheads="1"/>
          </p:cNvSpPr>
          <p:nvPr/>
        </p:nvSpPr>
        <p:spPr bwMode="auto">
          <a:xfrm>
            <a:off x="3359880" y="5838688"/>
            <a:ext cx="5366437" cy="290176"/>
          </a:xfrm>
          <a:prstGeom prst="rect">
            <a:avLst/>
          </a:prstGeom>
          <a:solidFill>
            <a:srgbClr val="A11F23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8" name="Textfeld 167"/>
          <p:cNvSpPr txBox="1"/>
          <p:nvPr/>
        </p:nvSpPr>
        <p:spPr>
          <a:xfrm>
            <a:off x="358122" y="5578309"/>
            <a:ext cx="3002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spc="2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Minuten Intervall:</a:t>
            </a:r>
          </a:p>
        </p:txBody>
      </p:sp>
      <p:sp>
        <p:nvSpPr>
          <p:cNvPr id="169" name="Textfeld 168"/>
          <p:cNvSpPr txBox="1"/>
          <p:nvPr/>
        </p:nvSpPr>
        <p:spPr>
          <a:xfrm>
            <a:off x="360647" y="5823716"/>
            <a:ext cx="300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spc="2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 Minuten pro Runde:</a:t>
            </a:r>
          </a:p>
        </p:txBody>
      </p:sp>
      <p:cxnSp>
        <p:nvCxnSpPr>
          <p:cNvPr id="16" name="Gerader Verbinder 15"/>
          <p:cNvCxnSpPr/>
          <p:nvPr/>
        </p:nvCxnSpPr>
        <p:spPr>
          <a:xfrm>
            <a:off x="1868537" y="6513955"/>
            <a:ext cx="1125488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1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ore_Door_Chime-Mike_Koenig-5707429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2" grpId="0" animBg="1"/>
      <p:bldP spid="1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36942" y="1603353"/>
            <a:ext cx="8013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spc="2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Zweite Caféhaus-Runde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360786" y="5546779"/>
            <a:ext cx="5368055" cy="291909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58122" y="1611280"/>
            <a:ext cx="8370719" cy="5007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" name="Rectangle 3"/>
          <p:cNvSpPr>
            <a:spLocks noChangeArrowheads="1"/>
          </p:cNvSpPr>
          <p:nvPr/>
        </p:nvSpPr>
        <p:spPr bwMode="auto">
          <a:xfrm>
            <a:off x="3359880" y="5838688"/>
            <a:ext cx="5366437" cy="290176"/>
          </a:xfrm>
          <a:prstGeom prst="rect">
            <a:avLst/>
          </a:prstGeom>
          <a:solidFill>
            <a:srgbClr val="468966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8" name="Textfeld 167"/>
          <p:cNvSpPr txBox="1"/>
          <p:nvPr/>
        </p:nvSpPr>
        <p:spPr>
          <a:xfrm>
            <a:off x="358122" y="5578309"/>
            <a:ext cx="3002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spc="2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Minuten Intervall:</a:t>
            </a:r>
          </a:p>
        </p:txBody>
      </p:sp>
      <p:sp>
        <p:nvSpPr>
          <p:cNvPr id="169" name="Textfeld 168"/>
          <p:cNvSpPr txBox="1"/>
          <p:nvPr/>
        </p:nvSpPr>
        <p:spPr>
          <a:xfrm>
            <a:off x="360647" y="5823716"/>
            <a:ext cx="300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spc="2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 Minuten pro Runde: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IMPULSE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 CAFÉ » 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ERGEBNISSE »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8" name="Gerader Verbinder 17"/>
          <p:cNvCxnSpPr/>
          <p:nvPr/>
        </p:nvCxnSpPr>
        <p:spPr>
          <a:xfrm>
            <a:off x="1868537" y="6513955"/>
            <a:ext cx="1125488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36942" y="2834096"/>
            <a:ext cx="80132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de-DE" sz="4800" spc="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VIELEN DANK!</a:t>
            </a:r>
            <a:r>
              <a:rPr lang="en-GB" altLang="de-DE" sz="4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en-GB" altLang="de-DE" sz="4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Bitte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Sie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nun den </a:t>
            </a: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nächsten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Tisch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GB" altLang="de-DE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2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ore_Door_Chime-Mike_Koenig-5707429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6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36942" y="1603353"/>
            <a:ext cx="8013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spc="2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Dritte Caféhaus-Runde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360786" y="5546779"/>
            <a:ext cx="5368055" cy="291909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58122" y="1611280"/>
            <a:ext cx="8370719" cy="5007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" name="Rectangle 3"/>
          <p:cNvSpPr>
            <a:spLocks noChangeArrowheads="1"/>
          </p:cNvSpPr>
          <p:nvPr/>
        </p:nvSpPr>
        <p:spPr bwMode="auto">
          <a:xfrm>
            <a:off x="3359880" y="5838688"/>
            <a:ext cx="5366437" cy="290176"/>
          </a:xfrm>
          <a:prstGeom prst="rect">
            <a:avLst/>
          </a:prstGeom>
          <a:solidFill>
            <a:srgbClr val="006096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8" name="Textfeld 167"/>
          <p:cNvSpPr txBox="1"/>
          <p:nvPr/>
        </p:nvSpPr>
        <p:spPr>
          <a:xfrm>
            <a:off x="358122" y="5578309"/>
            <a:ext cx="3002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spc="2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Minuten Intervall:</a:t>
            </a:r>
          </a:p>
        </p:txBody>
      </p:sp>
      <p:sp>
        <p:nvSpPr>
          <p:cNvPr id="169" name="Textfeld 168"/>
          <p:cNvSpPr txBox="1"/>
          <p:nvPr/>
        </p:nvSpPr>
        <p:spPr>
          <a:xfrm>
            <a:off x="360647" y="5823716"/>
            <a:ext cx="300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spc="2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 Minuten pro Runde: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IMPULSE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 CAFÉ » 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ERGEBNISSE »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Gerader Verbinder 16"/>
          <p:cNvCxnSpPr/>
          <p:nvPr/>
        </p:nvCxnSpPr>
        <p:spPr>
          <a:xfrm>
            <a:off x="1868537" y="6513955"/>
            <a:ext cx="1125488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36942" y="2834096"/>
            <a:ext cx="80132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de-DE" sz="4800" spc="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VIELEN DANK!</a:t>
            </a:r>
            <a:r>
              <a:rPr lang="en-GB" altLang="de-DE" sz="4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en-GB" altLang="de-DE" sz="4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Wir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beginnen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nun </a:t>
            </a: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der </a:t>
            </a:r>
            <a:r>
              <a:rPr lang="en-GB" altLang="de-D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Auswertung</a:t>
            </a:r>
            <a:r>
              <a:rPr lang="en-GB" altLang="de-D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GB" altLang="de-DE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ore_Door_Chime-Mike_Koenig-5707429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6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"/>
            <a:ext cx="9144000" cy="6854562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58122" y="1611280"/>
            <a:ext cx="8370719" cy="5007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" name="Gerader Verbinder 11"/>
          <p:cNvCxnSpPr/>
          <p:nvPr/>
        </p:nvCxnSpPr>
        <p:spPr>
          <a:xfrm>
            <a:off x="3157587" y="6513955"/>
            <a:ext cx="76671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IMPULSE » KNOWLEDGE CAFÉ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ERGEBNISSE »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377688" y="288757"/>
            <a:ext cx="4835387" cy="397056"/>
            <a:chOff x="0" y="380915"/>
            <a:chExt cx="6573129" cy="539750"/>
          </a:xfrm>
        </p:grpSpPr>
        <p:sp>
          <p:nvSpPr>
            <p:cNvPr id="17" name="Rechteck 16"/>
            <p:cNvSpPr/>
            <p:nvPr/>
          </p:nvSpPr>
          <p:spPr>
            <a:xfrm>
              <a:off x="2245608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898" y="509026"/>
              <a:ext cx="1600054" cy="306265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>
              <a:off x="4491216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351" y="394908"/>
              <a:ext cx="1485642" cy="511764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0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18" y="446527"/>
              <a:ext cx="409695" cy="410515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794202" y="425198"/>
              <a:ext cx="10182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de-DE" sz="1600" dirty="0" smtClean="0">
                  <a:solidFill>
                    <a:srgbClr val="A11F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KOLA</a:t>
              </a:r>
              <a:endParaRPr lang="de-DE" sz="1600" dirty="0">
                <a:solidFill>
                  <a:srgbClr val="A11F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hteck 23"/>
          <p:cNvSpPr/>
          <p:nvPr/>
        </p:nvSpPr>
        <p:spPr>
          <a:xfrm>
            <a:off x="299648" y="1910154"/>
            <a:ext cx="646386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Lernortübergreifende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Ansätze verbinden Stakeholder in unterschiedlichsten Rollen, der jeweilige Nutzen dieser Ansätze stellt sich aber teils erst deutlich zeitverzögert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ein.</a:t>
            </a:r>
          </a:p>
          <a:p>
            <a:pPr>
              <a:spcBef>
                <a:spcPts val="1200"/>
              </a:spcBef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Welche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Maßnahmen sind daher geeignet, die Übergangsphase vom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bisherigen Zustand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 dem angestrebten Zielszenario stabil/tragfähig zu gestalten?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9648" y="1217547"/>
            <a:ext cx="8418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spc="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DISKUSSIONSFRAGE 1:</a:t>
            </a:r>
            <a:endParaRPr lang="de-DE" sz="2200" spc="25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402472" y="4144032"/>
            <a:ext cx="273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spc="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ERGEBNIS</a:t>
            </a:r>
            <a:endParaRPr lang="de-DE" sz="2800" spc="25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039449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681559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6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"/>
            <a:ext cx="9144000" cy="6854562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58122" y="1611280"/>
            <a:ext cx="8370719" cy="5007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" name="Gerader Verbinder 11"/>
          <p:cNvCxnSpPr/>
          <p:nvPr/>
        </p:nvCxnSpPr>
        <p:spPr>
          <a:xfrm>
            <a:off x="3157587" y="6513955"/>
            <a:ext cx="76671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IMPULSE » KNOWLEDGE CAFÉ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ERGEBNISSE »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377688" y="288757"/>
            <a:ext cx="4835387" cy="397056"/>
            <a:chOff x="0" y="380915"/>
            <a:chExt cx="6573129" cy="539750"/>
          </a:xfrm>
        </p:grpSpPr>
        <p:sp>
          <p:nvSpPr>
            <p:cNvPr id="17" name="Rechteck 16"/>
            <p:cNvSpPr/>
            <p:nvPr/>
          </p:nvSpPr>
          <p:spPr>
            <a:xfrm>
              <a:off x="2245608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898" y="509026"/>
              <a:ext cx="1600054" cy="306265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>
              <a:off x="4491216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351" y="394908"/>
              <a:ext cx="1485642" cy="511764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0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18" y="446527"/>
              <a:ext cx="409695" cy="410515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794202" y="425198"/>
              <a:ext cx="10182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de-DE" sz="1600" dirty="0" smtClean="0">
                  <a:solidFill>
                    <a:srgbClr val="A11F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KOLA</a:t>
              </a:r>
              <a:endParaRPr lang="de-DE" sz="1600" dirty="0">
                <a:solidFill>
                  <a:srgbClr val="A11F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hteck 23"/>
          <p:cNvSpPr/>
          <p:nvPr/>
        </p:nvSpPr>
        <p:spPr>
          <a:xfrm>
            <a:off x="299648" y="1910154"/>
            <a:ext cx="6463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 schätzen Sie das Potenzial der Augmented Reality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 Rahmen des arbeitsplatzorientieren Lernens ein?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9648" y="1217547"/>
            <a:ext cx="8418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spc="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DISKUSSIONSFRAGE 2:</a:t>
            </a:r>
            <a:endParaRPr lang="de-DE" sz="2200" spc="25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402472" y="4144032"/>
            <a:ext cx="273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spc="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ERGEBNIS</a:t>
            </a:r>
            <a:endParaRPr lang="de-DE" sz="2800" spc="25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8370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67554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3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"/>
            <a:ext cx="9144000" cy="6854562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58122" y="1611280"/>
            <a:ext cx="8370719" cy="5007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" name="Gerader Verbinder 11"/>
          <p:cNvCxnSpPr/>
          <p:nvPr/>
        </p:nvCxnSpPr>
        <p:spPr>
          <a:xfrm>
            <a:off x="3157587" y="6513955"/>
            <a:ext cx="76671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IMPULSE » KNOWLEDGE CAFÉ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ERGEBNISSE »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377688" y="288757"/>
            <a:ext cx="4835387" cy="397056"/>
            <a:chOff x="0" y="380915"/>
            <a:chExt cx="6573129" cy="539750"/>
          </a:xfrm>
        </p:grpSpPr>
        <p:sp>
          <p:nvSpPr>
            <p:cNvPr id="17" name="Rechteck 16"/>
            <p:cNvSpPr/>
            <p:nvPr/>
          </p:nvSpPr>
          <p:spPr>
            <a:xfrm>
              <a:off x="2245608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898" y="509026"/>
              <a:ext cx="1600054" cy="306265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>
              <a:off x="4491216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351" y="394908"/>
              <a:ext cx="1485642" cy="511764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0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18" y="446527"/>
              <a:ext cx="409695" cy="410515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794202" y="425198"/>
              <a:ext cx="10182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de-DE" sz="1600" dirty="0" smtClean="0">
                  <a:solidFill>
                    <a:srgbClr val="A11F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KOLA</a:t>
              </a:r>
              <a:endParaRPr lang="de-DE" sz="1600" dirty="0">
                <a:solidFill>
                  <a:srgbClr val="A11F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hteck 23"/>
          <p:cNvSpPr/>
          <p:nvPr/>
        </p:nvSpPr>
        <p:spPr>
          <a:xfrm>
            <a:off x="299648" y="1910154"/>
            <a:ext cx="766193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Die Reflexion des Gelernten und die Forderung nach </a:t>
            </a:r>
            <a: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kompetenz-orientierten </a:t>
            </a:r>
            <a:r>
              <a:rPr lang="de-D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Prüfungen stellt alle Beteiligten in der beruflichen Bildung vor große Herausforderungen bei der Umsetzung.</a:t>
            </a:r>
          </a:p>
          <a:p>
            <a:pPr>
              <a:spcBef>
                <a:spcPts val="1200"/>
              </a:spcBef>
            </a:pPr>
            <a:r>
              <a:rPr lang="de-D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 können tragfähige Lösungen aussehen, um eine </a:t>
            </a:r>
            <a: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geeignete Lernreflexion </a:t>
            </a:r>
            <a:r>
              <a:rPr lang="de-D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unterschiedlichen Lernorten zu </a:t>
            </a:r>
            <a: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unterstützen?</a:t>
            </a:r>
            <a:b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 </a:t>
            </a:r>
            <a:r>
              <a:rPr lang="de-D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sollten kompetenzorientierte Prüfungen gestaltet sein und </a:t>
            </a:r>
            <a: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welche Rahmenbedingungen </a:t>
            </a:r>
            <a:r>
              <a:rPr lang="de-D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sind dafür notwendig?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99648" y="1217547"/>
            <a:ext cx="8418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spc="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DISKUSSIONSFRAGE 3:</a:t>
            </a:r>
            <a:endParaRPr lang="de-DE" sz="2200" spc="25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402472" y="4144032"/>
            <a:ext cx="273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spc="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ERGEBNIS</a:t>
            </a:r>
            <a:endParaRPr lang="de-DE" sz="2800" spc="25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8370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02581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6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"/>
            <a:ext cx="9144000" cy="6854562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58122" y="1611280"/>
            <a:ext cx="8370719" cy="5007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" name="Gerader Verbinder 11"/>
          <p:cNvCxnSpPr/>
          <p:nvPr/>
        </p:nvCxnSpPr>
        <p:spPr>
          <a:xfrm>
            <a:off x="4071987" y="6513955"/>
            <a:ext cx="76671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IMPULSE » KNOWLEDGE CAFÉ » ERGEBNISSE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DISKUSSION</a:t>
            </a:r>
            <a:endParaRPr lang="de-DE" sz="900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377688" y="288757"/>
            <a:ext cx="4835387" cy="397056"/>
            <a:chOff x="0" y="380915"/>
            <a:chExt cx="6573129" cy="539750"/>
          </a:xfrm>
        </p:grpSpPr>
        <p:sp>
          <p:nvSpPr>
            <p:cNvPr id="17" name="Rechteck 16"/>
            <p:cNvSpPr/>
            <p:nvPr/>
          </p:nvSpPr>
          <p:spPr>
            <a:xfrm>
              <a:off x="2245608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898" y="509026"/>
              <a:ext cx="1600054" cy="306265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>
              <a:off x="4491216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351" y="394908"/>
              <a:ext cx="1485642" cy="511764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0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18" y="446527"/>
              <a:ext cx="409695" cy="410515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794202" y="425198"/>
              <a:ext cx="10182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de-DE" sz="1600" dirty="0" smtClean="0">
                  <a:solidFill>
                    <a:srgbClr val="A11F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KOLA</a:t>
              </a:r>
              <a:endParaRPr lang="de-DE" sz="1600" dirty="0">
                <a:solidFill>
                  <a:srgbClr val="A11F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4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IMPULSE » KNOWLEDGE CAFÉ » ERGEBNISSE »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439787" y="6513955"/>
            <a:ext cx="55716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996949" y="3073666"/>
            <a:ext cx="70183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1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EINSTIEG</a:t>
            </a:r>
            <a:br>
              <a:rPr lang="de-DE" sz="1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1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IMPULSE</a:t>
            </a:r>
          </a:p>
          <a:p>
            <a:pPr>
              <a:lnSpc>
                <a:spcPct val="200000"/>
              </a:lnSpc>
            </a:pPr>
            <a:r>
              <a:rPr lang="de-DE" sz="1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KNOWLEDGE CAFÉ</a:t>
            </a:r>
          </a:p>
          <a:p>
            <a:pPr>
              <a:lnSpc>
                <a:spcPct val="200000"/>
              </a:lnSpc>
            </a:pPr>
            <a:r>
              <a:rPr lang="de-DE" sz="1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ERGEBNISSE</a:t>
            </a:r>
          </a:p>
          <a:p>
            <a:pPr>
              <a:lnSpc>
                <a:spcPct val="200000"/>
              </a:lnSpc>
            </a:pPr>
            <a:r>
              <a:rPr lang="de-DE" sz="1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DISKUSSION</a:t>
            </a:r>
            <a:endParaRPr lang="de-DE" sz="1600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8418" y="1326568"/>
            <a:ext cx="841844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200" spc="2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LERNERAUTONOMIE IN DER BERUFLICHEN BILDUNG</a:t>
            </a:r>
          </a:p>
          <a:p>
            <a:pPr algn="just">
              <a:spcBef>
                <a:spcPts val="1800"/>
              </a:spcBef>
            </a:pPr>
            <a:r>
              <a:rPr lang="de-DE" sz="1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Strategien </a:t>
            </a:r>
            <a:r>
              <a:rPr lang="de-DE" sz="1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für lernortunabhängiges, </a:t>
            </a:r>
            <a:r>
              <a:rPr lang="de-DE" sz="1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kompetenzförderndes</a:t>
            </a:r>
          </a:p>
          <a:p>
            <a:pPr algn="just"/>
            <a:r>
              <a:rPr lang="de-DE" sz="1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 </a:t>
            </a:r>
            <a:r>
              <a:rPr lang="de-DE" sz="1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arbeitsplatzorientiertes </a:t>
            </a:r>
            <a:r>
              <a:rPr lang="de-DE" sz="1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Lernen</a:t>
            </a:r>
            <a:endParaRPr lang="de-DE" sz="1600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355600" y="892576"/>
            <a:ext cx="155484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202962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367554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99648" y="3194509"/>
            <a:ext cx="8418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spc="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Kompetenzorientiertes Lernen im</a:t>
            </a:r>
          </a:p>
          <a:p>
            <a:pPr algn="ctr"/>
            <a:r>
              <a:rPr lang="de-DE" sz="2200" spc="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Arbeitsprozess mit digitalen Medien</a:t>
            </a:r>
            <a:endParaRPr lang="de-DE" sz="2200" spc="25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1147812" y="6513955"/>
            <a:ext cx="55716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IMPULSE » 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 CAFÉ » ERGEBNISSE »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761047" y="1796785"/>
            <a:ext cx="3557300" cy="1186348"/>
            <a:chOff x="591917" y="1645123"/>
            <a:chExt cx="905517" cy="301987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17" y="1645123"/>
              <a:ext cx="301384" cy="301987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961926" y="1693474"/>
              <a:ext cx="535508" cy="2115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de-DE" sz="4800" dirty="0" smtClean="0">
                  <a:solidFill>
                    <a:srgbClr val="A11F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KOLA</a:t>
              </a:r>
              <a:endParaRPr lang="de-DE" sz="4800" dirty="0">
                <a:solidFill>
                  <a:srgbClr val="A11F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4337050" y="5779315"/>
            <a:ext cx="446787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Thomas </a:t>
            </a:r>
            <a:r>
              <a:rPr lang="de-DE" sz="14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Prescher</a:t>
            </a:r>
            <a:endParaRPr lang="de-DE" sz="1400" spc="1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de-DE" sz="1050" i="1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― Fachgebiet Pädagogik, TU Kaiserslautern</a:t>
            </a:r>
            <a:endParaRPr lang="de-DE" sz="1050" i="1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061601" y="4597239"/>
            <a:ext cx="374332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Frederick Schulz</a:t>
            </a:r>
          </a:p>
          <a:p>
            <a:pPr algn="r"/>
            <a:r>
              <a:rPr lang="de-DE" sz="1050" i="1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― Handwerkskammer des Saarlandes, Saarbrücken</a:t>
            </a:r>
            <a:endParaRPr lang="de-DE" sz="1050" i="1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337050" y="5187842"/>
            <a:ext cx="446787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Regina </a:t>
            </a:r>
            <a:r>
              <a:rPr lang="de-DE" sz="14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Osranek</a:t>
            </a:r>
            <a:endParaRPr lang="de-DE" sz="1400" spc="1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de-DE" sz="1050" i="1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― Institut für Technologie und Arbeit (ITA), Kaiserslautern</a:t>
            </a:r>
            <a:endParaRPr lang="de-DE" sz="1050" i="1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355600" y="892576"/>
            <a:ext cx="155484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202962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367554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0" name="Gerader Verbinder 9"/>
          <p:cNvCxnSpPr/>
          <p:nvPr/>
        </p:nvCxnSpPr>
        <p:spPr>
          <a:xfrm>
            <a:off x="1147812" y="6513955"/>
            <a:ext cx="55716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IMPULSE » 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 CAFÉ » ERGEBNISSE »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608083" y="2568192"/>
            <a:ext cx="646386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Lernortübergreifende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Ansätze verbinden Stakeholder in unterschiedlichsten Rollen, der jeweilige Nutzen dieser Ansätze stellt sich aber teils erst deutlich zeitverzögert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ein.</a:t>
            </a:r>
          </a:p>
          <a:p>
            <a:pPr>
              <a:spcBef>
                <a:spcPts val="1200"/>
              </a:spcBef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Welche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Maßnahmen sind daher geeignet, die Übergangsphase vom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bisherigen Zustand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 dem angestrebten Zielszenario stabil/tragfähig zu gestalten?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99648" y="1798751"/>
            <a:ext cx="8418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spc="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DISKUSSIONSFRAGE 1:</a:t>
            </a:r>
            <a:endParaRPr lang="de-DE" sz="2200" spc="25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7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061601" y="5188712"/>
            <a:ext cx="374332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Christian Dominic Fehling</a:t>
            </a:r>
          </a:p>
          <a:p>
            <a:pPr algn="r"/>
            <a:r>
              <a:rPr lang="de-DE" sz="1050" i="1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― SIKoM, Bergische Universität Wuppertal</a:t>
            </a:r>
            <a:endParaRPr lang="de-DE" sz="1050" i="1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9648" y="3178188"/>
            <a:ext cx="8418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spc="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Gemeinsames Lernen</a:t>
            </a:r>
          </a:p>
          <a:p>
            <a:pPr algn="ctr"/>
            <a:r>
              <a:rPr lang="de-DE" sz="2200" spc="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der erweiterten Realität</a:t>
            </a:r>
          </a:p>
        </p:txBody>
      </p:sp>
      <p:cxnSp>
        <p:nvCxnSpPr>
          <p:cNvPr id="6" name="Gerader Verbinder 5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2015672" y="892576"/>
            <a:ext cx="155484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38370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67554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2" name="Gerader Verbinder 11"/>
          <p:cNvCxnSpPr/>
          <p:nvPr/>
        </p:nvCxnSpPr>
        <p:spPr>
          <a:xfrm>
            <a:off x="1147812" y="6513955"/>
            <a:ext cx="55716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IMPULSE » 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 CAFÉ » ERGEBNISSE »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96" y="1907180"/>
            <a:ext cx="4624002" cy="88507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136900" y="5779315"/>
            <a:ext cx="566802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Thomas Hagenhofer</a:t>
            </a:r>
          </a:p>
          <a:p>
            <a:pPr algn="r"/>
            <a:r>
              <a:rPr lang="de-DE" sz="1050" i="1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― Zentral-Fachausschuss Berufsbildung Druck und Medien, Kassel</a:t>
            </a:r>
            <a:endParaRPr lang="de-DE" sz="1050" i="1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382054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367554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0" name="Gerader Verbinder 9"/>
          <p:cNvCxnSpPr/>
          <p:nvPr/>
        </p:nvCxnSpPr>
        <p:spPr>
          <a:xfrm>
            <a:off x="1147812" y="6513955"/>
            <a:ext cx="55716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IMPULSE » 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 CAFÉ » ERGEBNISSE »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9648" y="1798751"/>
            <a:ext cx="8418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spc="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DISKUSSIONSFRAGE 2:</a:t>
            </a:r>
            <a:endParaRPr lang="de-DE" sz="2200" spc="25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2015672" y="892576"/>
            <a:ext cx="155484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1608083" y="2568192"/>
            <a:ext cx="6463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 schätzen Sie das Potenzial der Augmented Reality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 Rahmen des arbeitsplatzorientieren Lernens ein?</a:t>
            </a:r>
          </a:p>
        </p:txBody>
      </p:sp>
    </p:spTree>
    <p:extLst>
      <p:ext uri="{BB962C8B-B14F-4D97-AF65-F5344CB8AC3E}">
        <p14:creationId xmlns:p14="http://schemas.microsoft.com/office/powerpoint/2010/main" val="21625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IMPULSE » 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 CAFÉ » ERGEBNISSE »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3675543" y="892576"/>
            <a:ext cx="155484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38370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02581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2" name="Gerader Verbinder 11"/>
          <p:cNvCxnSpPr/>
          <p:nvPr/>
        </p:nvCxnSpPr>
        <p:spPr>
          <a:xfrm>
            <a:off x="1147812" y="6513955"/>
            <a:ext cx="55716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85" y="1581895"/>
            <a:ext cx="4293359" cy="147894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99648" y="3192838"/>
            <a:ext cx="8418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spc="2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 Software-gestütztes Lernkonzept für</a:t>
            </a:r>
          </a:p>
          <a:p>
            <a:pPr algn="ctr"/>
            <a:r>
              <a:rPr lang="de-DE" sz="2200" spc="2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gewerblich-technische Ausbildungsberufe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520950" y="5779315"/>
            <a:ext cx="628397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Henning </a:t>
            </a:r>
            <a:r>
              <a:rPr lang="de-DE" sz="14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Klaffke</a:t>
            </a:r>
            <a:endParaRPr lang="de-DE" sz="1400" spc="1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de-DE" sz="1050" i="1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― Institut für Technische Bildung </a:t>
            </a:r>
            <a:r>
              <a:rPr lang="de-DE" sz="1050" i="1" spc="10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 Hochschuldidaktik, </a:t>
            </a:r>
            <a:r>
              <a:rPr lang="de-DE" sz="1050" i="1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 Hamburg-Harburg</a:t>
            </a:r>
            <a:endParaRPr lang="de-DE" sz="1050" i="1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IMPULSE » 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 CAFÉ » ERGEBNISSE »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3675543" y="892576"/>
            <a:ext cx="155484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38370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025813" y="288757"/>
            <a:ext cx="1531516" cy="397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2" name="Gerader Verbinder 11"/>
          <p:cNvCxnSpPr/>
          <p:nvPr/>
        </p:nvCxnSpPr>
        <p:spPr>
          <a:xfrm>
            <a:off x="1147812" y="6513955"/>
            <a:ext cx="55716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99648" y="1798751"/>
            <a:ext cx="8418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spc="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DISKUSSIONSFRAGE 3:</a:t>
            </a:r>
            <a:endParaRPr lang="de-DE" sz="2200" spc="25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977461" y="2568192"/>
            <a:ext cx="739928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Die Reflexion des Gelernten und die Forderung nach kompetenzorientierten Prüfungen stellt alle Beteiligten in der beruflichen Bildung vor große Herausforderungen bei der </a:t>
            </a:r>
            <a: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Umsetzung.</a:t>
            </a:r>
          </a:p>
          <a:p>
            <a:pPr>
              <a:spcBef>
                <a:spcPts val="1200"/>
              </a:spcBef>
            </a:pPr>
            <a: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 </a:t>
            </a:r>
            <a:r>
              <a:rPr lang="de-D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können tragfähige Lösungen aussehen, um eine </a:t>
            </a:r>
            <a: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geeignete</a:t>
            </a:r>
          </a:p>
          <a:p>
            <a: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Lernreflexion </a:t>
            </a:r>
            <a:r>
              <a:rPr lang="de-D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unterschiedlichen Lernorten zu </a:t>
            </a:r>
            <a: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unterstützen?</a:t>
            </a:r>
          </a:p>
          <a:p>
            <a: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 </a:t>
            </a:r>
            <a:r>
              <a:rPr lang="de-D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sollten kompetenzorientierte Prüfungen gestaltet sein </a:t>
            </a:r>
            <a: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</a:t>
            </a:r>
            <a:b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welche Rahmenbedingungen </a:t>
            </a:r>
            <a:r>
              <a:rPr lang="de-D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sind dafür notwendig?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"/>
            <a:ext cx="9144000" cy="6854562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355600" y="941562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353077" y="6482205"/>
            <a:ext cx="83732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45090" y="6566166"/>
            <a:ext cx="7575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 » IMPULSE » </a:t>
            </a:r>
            <a:r>
              <a:rPr lang="de-DE" sz="9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 CAFÉ » </a:t>
            </a:r>
            <a:r>
              <a:rPr lang="de-DE" sz="900" spc="100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ERGEBNISSE » DISKUSSION</a:t>
            </a:r>
            <a:endParaRPr lang="de-DE" sz="900" spc="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9" name="Gerader Verbinder 18"/>
          <p:cNvCxnSpPr/>
          <p:nvPr/>
        </p:nvCxnSpPr>
        <p:spPr>
          <a:xfrm>
            <a:off x="1868537" y="6513955"/>
            <a:ext cx="1125488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/>
          <p:cNvGrpSpPr/>
          <p:nvPr/>
        </p:nvGrpSpPr>
        <p:grpSpPr>
          <a:xfrm>
            <a:off x="377688" y="288757"/>
            <a:ext cx="4835387" cy="397056"/>
            <a:chOff x="0" y="380915"/>
            <a:chExt cx="6573129" cy="539750"/>
          </a:xfrm>
        </p:grpSpPr>
        <p:sp>
          <p:nvSpPr>
            <p:cNvPr id="22" name="Rechteck 21"/>
            <p:cNvSpPr/>
            <p:nvPr/>
          </p:nvSpPr>
          <p:spPr>
            <a:xfrm>
              <a:off x="2245608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898" y="509026"/>
              <a:ext cx="1600054" cy="306265"/>
            </a:xfrm>
            <a:prstGeom prst="rect">
              <a:avLst/>
            </a:prstGeom>
          </p:spPr>
        </p:pic>
        <p:sp>
          <p:nvSpPr>
            <p:cNvPr id="24" name="Rechteck 23"/>
            <p:cNvSpPr/>
            <p:nvPr/>
          </p:nvSpPr>
          <p:spPr>
            <a:xfrm>
              <a:off x="4491216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351" y="394908"/>
              <a:ext cx="1485642" cy="511764"/>
            </a:xfrm>
            <a:prstGeom prst="rect">
              <a:avLst/>
            </a:prstGeom>
          </p:spPr>
        </p:pic>
        <p:sp>
          <p:nvSpPr>
            <p:cNvPr id="26" name="Rechteck 25"/>
            <p:cNvSpPr/>
            <p:nvPr/>
          </p:nvSpPr>
          <p:spPr>
            <a:xfrm>
              <a:off x="0" y="380915"/>
              <a:ext cx="208191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6525" dist="25400" dir="852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18" y="446527"/>
              <a:ext cx="409695" cy="410515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>
            <a:xfrm>
              <a:off x="794202" y="425198"/>
              <a:ext cx="10182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de-DE" sz="1600" dirty="0" smtClean="0">
                  <a:solidFill>
                    <a:srgbClr val="A11F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KOLA</a:t>
              </a:r>
              <a:endParaRPr lang="de-DE" sz="1600" dirty="0">
                <a:solidFill>
                  <a:srgbClr val="A11F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5418083" y="6224781"/>
            <a:ext cx="34000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Bildquelle: </a:t>
            </a:r>
            <a:r>
              <a:rPr lang="de-DE" sz="800" b="1" dirty="0"/>
              <a:t>CC BY </a:t>
            </a:r>
            <a:r>
              <a:rPr lang="de-DE" sz="800" b="1" dirty="0" smtClean="0"/>
              <a:t>3.0, Avril </a:t>
            </a:r>
            <a:r>
              <a:rPr lang="de-DE" sz="800" b="1" dirty="0" err="1" smtClean="0"/>
              <a:t>Orloff</a:t>
            </a:r>
            <a:r>
              <a:rPr lang="de-DE" sz="800" b="1" dirty="0" smtClean="0"/>
              <a:t>, </a:t>
            </a:r>
            <a:r>
              <a:rPr lang="de-DE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www.theworldcafe.com (bearbeitet)</a:t>
            </a:r>
            <a:endParaRPr lang="de-DE" sz="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76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581</Words>
  <Application>Microsoft Office PowerPoint</Application>
  <PresentationFormat>Bildschirmpräsentation (4:3)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Open Sans</vt:lpstr>
      <vt:lpstr>Open Sans Light</vt:lpstr>
      <vt:lpstr>Arial</vt:lpstr>
      <vt:lpstr>ＭＳ Ｐゴシック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2015-11-13T08:15:06Z</dcterms:created>
  <dcterms:modified xsi:type="dcterms:W3CDTF">2016-02-11T08:55:40Z</dcterms:modified>
</cp:coreProperties>
</file>